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8" r:id="rId19"/>
    <p:sldId id="259" r:id="rId20"/>
    <p:sldId id="260" r:id="rId21"/>
    <p:sldId id="261" r:id="rId22"/>
    <p:sldId id="256" r:id="rId23"/>
    <p:sldId id="262" r:id="rId24"/>
    <p:sldId id="257" r:id="rId25"/>
    <p:sldId id="297" r:id="rId26"/>
    <p:sldId id="298" r:id="rId27"/>
    <p:sldId id="299" r:id="rId28"/>
    <p:sldId id="300" r:id="rId29"/>
    <p:sldId id="301" r:id="rId30"/>
    <p:sldId id="280" r:id="rId31"/>
    <p:sldId id="282"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8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49020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81105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86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16105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969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163415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2638939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230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165218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112CD4-CA3F-4638-9352-E0A901BFEA30}" type="datetimeFigureOut">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08228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3112CD4-CA3F-4638-9352-E0A901BFEA30}" type="datetimeFigureOut">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117064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3112CD4-CA3F-4638-9352-E0A901BFEA30}" type="datetimeFigureOut">
              <a:rPr lang="nl-NL" smtClean="0"/>
              <a:t>1-2-2018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30274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3112CD4-CA3F-4638-9352-E0A901BFEA30}" type="datetimeFigureOut">
              <a:rPr lang="nl-NL" smtClean="0"/>
              <a:t>1-2-2018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239307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12CD4-CA3F-4638-9352-E0A901BFEA30}" type="datetimeFigureOut">
              <a:rPr lang="nl-NL" smtClean="0"/>
              <a:t>1-2-2018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16784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3112CD4-CA3F-4638-9352-E0A901BFEA30}" type="datetimeFigureOut">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92A57B0-E75A-4E2A-9C6E-CEE835408FF4}" type="slidenum">
              <a:rPr lang="nl-NL" smtClean="0"/>
              <a:t>‹nr.›</a:t>
            </a:fld>
            <a:endParaRPr lang="nl-NL"/>
          </a:p>
        </p:txBody>
      </p:sp>
    </p:spTree>
    <p:extLst>
      <p:ext uri="{BB962C8B-B14F-4D97-AF65-F5344CB8AC3E}">
        <p14:creationId xmlns:p14="http://schemas.microsoft.com/office/powerpoint/2010/main" val="279520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92A57B0-E75A-4E2A-9C6E-CEE835408FF4}" type="slidenum">
              <a:rPr lang="nl-NL" smtClean="0"/>
              <a:t>‹nr.›</a:t>
            </a:fld>
            <a:endParaRPr lang="nl-NL"/>
          </a:p>
        </p:txBody>
      </p:sp>
      <p:sp>
        <p:nvSpPr>
          <p:cNvPr id="5" name="Date Placeholder 4"/>
          <p:cNvSpPr>
            <a:spLocks noGrp="1"/>
          </p:cNvSpPr>
          <p:nvPr>
            <p:ph type="dt" sz="half" idx="10"/>
          </p:nvPr>
        </p:nvSpPr>
        <p:spPr/>
        <p:txBody>
          <a:bodyPr/>
          <a:lstStyle/>
          <a:p>
            <a:fld id="{D3112CD4-CA3F-4638-9352-E0A901BFEA30}" type="datetimeFigureOut">
              <a:rPr lang="nl-NL" smtClean="0"/>
              <a:t>1-2-2018</a:t>
            </a:fld>
            <a:endParaRPr lang="nl-NL"/>
          </a:p>
        </p:txBody>
      </p:sp>
    </p:spTree>
    <p:extLst>
      <p:ext uri="{BB962C8B-B14F-4D97-AF65-F5344CB8AC3E}">
        <p14:creationId xmlns:p14="http://schemas.microsoft.com/office/powerpoint/2010/main" val="273561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112CD4-CA3F-4638-9352-E0A901BFEA30}" type="datetimeFigureOut">
              <a:rPr lang="nl-NL" smtClean="0"/>
              <a:t>1-2-2018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2A57B0-E75A-4E2A-9C6E-CEE835408FF4}" type="slidenum">
              <a:rPr lang="nl-NL" smtClean="0"/>
              <a:t>‹nr.›</a:t>
            </a:fld>
            <a:endParaRPr lang="nl-NL"/>
          </a:p>
        </p:txBody>
      </p:sp>
    </p:spTree>
    <p:extLst>
      <p:ext uri="{BB962C8B-B14F-4D97-AF65-F5344CB8AC3E}">
        <p14:creationId xmlns:p14="http://schemas.microsoft.com/office/powerpoint/2010/main" val="30875666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3.2 voorbereidingen vlak voor de geboorte </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88514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Nazorg moederdier na de geboorte </a:t>
            </a:r>
            <a:endParaRPr lang="nl-NL" dirty="0"/>
          </a:p>
        </p:txBody>
      </p:sp>
      <p:sp>
        <p:nvSpPr>
          <p:cNvPr id="3" name="Tijdelijke aanduiding voor inhoud 2"/>
          <p:cNvSpPr>
            <a:spLocks noGrp="1"/>
          </p:cNvSpPr>
          <p:nvPr>
            <p:ph idx="1"/>
          </p:nvPr>
        </p:nvSpPr>
        <p:spPr/>
        <p:txBody>
          <a:bodyPr/>
          <a:lstStyle/>
          <a:p>
            <a:r>
              <a:rPr lang="nl-NL" dirty="0" smtClean="0"/>
              <a:t>Moederdier in de gaten houden </a:t>
            </a:r>
          </a:p>
          <a:p>
            <a:r>
              <a:rPr lang="nl-NL" dirty="0" smtClean="0"/>
              <a:t>Drinkwater</a:t>
            </a:r>
          </a:p>
          <a:p>
            <a:r>
              <a:rPr lang="nl-NL" dirty="0" smtClean="0"/>
              <a:t>Nageboorte </a:t>
            </a:r>
          </a:p>
          <a:p>
            <a:r>
              <a:rPr lang="nl-NL" dirty="0" smtClean="0"/>
              <a:t>Melkgift </a:t>
            </a:r>
          </a:p>
          <a:p>
            <a:r>
              <a:rPr lang="nl-NL" dirty="0" smtClean="0"/>
              <a:t>Grotere worp </a:t>
            </a:r>
          </a:p>
          <a:p>
            <a:endParaRPr lang="nl-NL" dirty="0"/>
          </a:p>
        </p:txBody>
      </p:sp>
    </p:spTree>
    <p:extLst>
      <p:ext uri="{BB962C8B-B14F-4D97-AF65-F5344CB8AC3E}">
        <p14:creationId xmlns:p14="http://schemas.microsoft.com/office/powerpoint/2010/main" val="28136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Nazorg jongen na geboorte </a:t>
            </a:r>
            <a:endParaRPr lang="nl-NL" dirty="0"/>
          </a:p>
        </p:txBody>
      </p:sp>
      <p:sp>
        <p:nvSpPr>
          <p:cNvPr id="3" name="Tijdelijke aanduiding voor inhoud 2"/>
          <p:cNvSpPr>
            <a:spLocks noGrp="1"/>
          </p:cNvSpPr>
          <p:nvPr>
            <p:ph idx="1"/>
          </p:nvPr>
        </p:nvSpPr>
        <p:spPr/>
        <p:txBody>
          <a:bodyPr/>
          <a:lstStyle/>
          <a:p>
            <a:r>
              <a:rPr lang="nl-NL" dirty="0" smtClean="0"/>
              <a:t>Aandacht</a:t>
            </a:r>
          </a:p>
          <a:p>
            <a:r>
              <a:rPr lang="nl-NL" dirty="0" smtClean="0"/>
              <a:t>Helpen met vlies </a:t>
            </a:r>
          </a:p>
          <a:p>
            <a:r>
              <a:rPr lang="nl-NL" dirty="0" smtClean="0"/>
              <a:t>Stimuleren </a:t>
            </a:r>
          </a:p>
          <a:p>
            <a:r>
              <a:rPr lang="nl-NL" dirty="0" smtClean="0"/>
              <a:t>Koud water\ spray\ op de kop </a:t>
            </a:r>
          </a:p>
          <a:p>
            <a:r>
              <a:rPr lang="nl-NL" dirty="0" smtClean="0"/>
              <a:t> helpen navelstreng en droogmaken </a:t>
            </a:r>
          </a:p>
          <a:p>
            <a:r>
              <a:rPr lang="nl-NL" dirty="0" smtClean="0"/>
              <a:t>Biest </a:t>
            </a:r>
          </a:p>
          <a:p>
            <a:r>
              <a:rPr lang="nl-NL" smtClean="0"/>
              <a:t>Darmpek </a:t>
            </a:r>
            <a:endParaRPr lang="nl-NL" dirty="0" smtClean="0"/>
          </a:p>
          <a:p>
            <a:endParaRPr lang="nl-NL" dirty="0"/>
          </a:p>
        </p:txBody>
      </p:sp>
    </p:spTree>
    <p:extLst>
      <p:ext uri="{BB962C8B-B14F-4D97-AF65-F5344CB8AC3E}">
        <p14:creationId xmlns:p14="http://schemas.microsoft.com/office/powerpoint/2010/main" val="2946444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Oorzaken van het niet vlotten van de geboorte</a:t>
            </a:r>
            <a:endParaRPr lang="nl-NL"/>
          </a:p>
        </p:txBody>
      </p:sp>
      <p:sp>
        <p:nvSpPr>
          <p:cNvPr id="3" name="Tijdelijke aanduiding voor inhoud 2"/>
          <p:cNvSpPr txBox="1">
            <a:spLocks noGrp="1"/>
          </p:cNvSpPr>
          <p:nvPr>
            <p:ph idx="1"/>
          </p:nvPr>
        </p:nvSpPr>
        <p:spPr>
          <a:xfrm>
            <a:off x="677332" y="2156905"/>
            <a:ext cx="8596667" cy="4394899"/>
          </a:xfrm>
        </p:spPr>
        <p:txBody>
          <a:bodyPr/>
          <a:lstStyle/>
          <a:p>
            <a:pPr lvl="0"/>
            <a:r>
              <a:rPr lang="en-US" sz="2000" b="1"/>
              <a:t>Oorzaken door jong:</a:t>
            </a:r>
          </a:p>
          <a:p>
            <a:pPr lvl="0"/>
            <a:r>
              <a:rPr lang="en-US"/>
              <a:t>Te groot jong (komt vaak voor bij dieren met kleine worpen)</a:t>
            </a:r>
          </a:p>
          <a:p>
            <a:pPr lvl="0"/>
            <a:r>
              <a:rPr lang="en-US"/>
              <a:t>Dood jong</a:t>
            </a:r>
          </a:p>
          <a:p>
            <a:pPr lvl="0"/>
            <a:r>
              <a:rPr lang="en-US"/>
              <a:t>Afwijkende ligging van het jong</a:t>
            </a:r>
          </a:p>
          <a:p>
            <a:pPr lvl="0"/>
            <a:endParaRPr lang="en-US"/>
          </a:p>
          <a:p>
            <a:pPr lvl="0"/>
            <a:endParaRPr lang="nl-NL"/>
          </a:p>
        </p:txBody>
      </p:sp>
    </p:spTree>
    <p:extLst>
      <p:ext uri="{BB962C8B-B14F-4D97-AF65-F5344CB8AC3E}">
        <p14:creationId xmlns:p14="http://schemas.microsoft.com/office/powerpoint/2010/main" val="413289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Oorzaken van het niet vlotten van de geboorte</a:t>
            </a:r>
            <a:endParaRPr lang="nl-NL"/>
          </a:p>
        </p:txBody>
      </p:sp>
      <p:sp>
        <p:nvSpPr>
          <p:cNvPr id="3" name="Tijdelijke aanduiding voor inhoud 2"/>
          <p:cNvSpPr txBox="1">
            <a:spLocks noGrp="1"/>
          </p:cNvSpPr>
          <p:nvPr>
            <p:ph idx="1"/>
          </p:nvPr>
        </p:nvSpPr>
        <p:spPr/>
        <p:txBody>
          <a:bodyPr/>
          <a:lstStyle/>
          <a:p>
            <a:pPr lvl="0"/>
            <a:r>
              <a:rPr lang="en-US" sz="2100" b="1"/>
              <a:t>Oorzaken door Moederdier:</a:t>
            </a:r>
          </a:p>
          <a:p>
            <a:pPr lvl="0"/>
            <a:r>
              <a:rPr lang="en-US"/>
              <a:t>Weeënzwakte (weeën zijn niet sterk genoeg)</a:t>
            </a:r>
          </a:p>
          <a:p>
            <a:pPr lvl="0"/>
            <a:r>
              <a:rPr lang="en-US"/>
              <a:t>Baarmoedertorsie (baarmoeder is gedraaid)</a:t>
            </a:r>
          </a:p>
          <a:p>
            <a:pPr lvl="0"/>
            <a:r>
              <a:rPr lang="en-US"/>
              <a:t>Overgwewicht</a:t>
            </a:r>
          </a:p>
          <a:p>
            <a:pPr lvl="0"/>
            <a:r>
              <a:rPr lang="en-US"/>
              <a:t>Ziekte (kan stress opwekken)</a:t>
            </a:r>
          </a:p>
          <a:p>
            <a:pPr lvl="0"/>
            <a:r>
              <a:rPr lang="en-US"/>
              <a:t>Stress (kan leiden tot moeizame en langdurige geboorte)</a:t>
            </a:r>
          </a:p>
          <a:p>
            <a:pPr lvl="0"/>
            <a:r>
              <a:rPr lang="en-US"/>
              <a:t>Te oud</a:t>
            </a:r>
          </a:p>
          <a:p>
            <a:pPr lvl="0"/>
            <a:r>
              <a:rPr lang="en-US"/>
              <a:t>Afwijking aan het geboortekanaal (te nauwe geboortegang)</a:t>
            </a:r>
          </a:p>
          <a:p>
            <a:pPr lvl="0"/>
            <a:endParaRPr lang="nl-NL"/>
          </a:p>
        </p:txBody>
      </p:sp>
    </p:spTree>
    <p:extLst>
      <p:ext uri="{BB962C8B-B14F-4D97-AF65-F5344CB8AC3E}">
        <p14:creationId xmlns:p14="http://schemas.microsoft.com/office/powerpoint/2010/main" val="145737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Afwijkingen na de geboorte</a:t>
            </a:r>
            <a:endParaRPr lang="nl-NL"/>
          </a:p>
        </p:txBody>
      </p:sp>
      <p:sp>
        <p:nvSpPr>
          <p:cNvPr id="3" name="Tijdelijke aanduiding voor inhoud 2"/>
          <p:cNvSpPr txBox="1">
            <a:spLocks noGrp="1"/>
          </p:cNvSpPr>
          <p:nvPr>
            <p:ph idx="1"/>
          </p:nvPr>
        </p:nvSpPr>
        <p:spPr>
          <a:xfrm>
            <a:off x="677332" y="2160590"/>
            <a:ext cx="8743501" cy="3880768"/>
          </a:xfrm>
        </p:spPr>
        <p:txBody>
          <a:bodyPr/>
          <a:lstStyle/>
          <a:p>
            <a:pPr lvl="0"/>
            <a:r>
              <a:rPr lang="en-US"/>
              <a:t>Het niet afkomen van de nageboorte (kan infectie veroorzaken)</a:t>
            </a:r>
          </a:p>
          <a:p>
            <a:pPr lvl="0"/>
            <a:r>
              <a:rPr lang="en-US"/>
              <a:t>Baarmoederontsteking (kan door veroorzaakt door achtergebleven nageboorte)</a:t>
            </a:r>
          </a:p>
          <a:p>
            <a:pPr lvl="0"/>
            <a:r>
              <a:rPr lang="en-US"/>
              <a:t>Mastitis (melkklierontsteking)</a:t>
            </a:r>
          </a:p>
          <a:p>
            <a:pPr lvl="0"/>
            <a:r>
              <a:rPr lang="en-US"/>
              <a:t>Melkziekte/eclampsia (vaak aan het einde van de dracht)</a:t>
            </a:r>
          </a:p>
          <a:p>
            <a:pPr lvl="0"/>
            <a:r>
              <a:rPr lang="en-US"/>
              <a:t>Slepende melkziekte (vaak aan het einde van de dracht)</a:t>
            </a:r>
          </a:p>
          <a:p>
            <a:pPr lvl="0"/>
            <a:r>
              <a:rPr lang="en-US"/>
              <a:t>Baarmoederprolaps (uitpuilen van de baarmoeder)</a:t>
            </a:r>
          </a:p>
          <a:p>
            <a:pPr lvl="0"/>
            <a:endParaRPr lang="nl-NL"/>
          </a:p>
        </p:txBody>
      </p:sp>
    </p:spTree>
    <p:extLst>
      <p:ext uri="{BB962C8B-B14F-4D97-AF65-F5344CB8AC3E}">
        <p14:creationId xmlns:p14="http://schemas.microsoft.com/office/powerpoint/2010/main" val="381559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Afwijkende liggingen</a:t>
            </a:r>
            <a:endParaRPr lang="nl-NL"/>
          </a:p>
        </p:txBody>
      </p:sp>
      <p:sp>
        <p:nvSpPr>
          <p:cNvPr id="3" name="Tijdelijke aanduiding voor inhoud 2"/>
          <p:cNvSpPr txBox="1">
            <a:spLocks noGrp="1"/>
          </p:cNvSpPr>
          <p:nvPr>
            <p:ph idx="1"/>
          </p:nvPr>
        </p:nvSpPr>
        <p:spPr>
          <a:xfrm>
            <a:off x="677332" y="1824685"/>
            <a:ext cx="8596667" cy="3880768"/>
          </a:xfrm>
        </p:spPr>
        <p:txBody>
          <a:bodyPr/>
          <a:lstStyle/>
          <a:p>
            <a:pPr lvl="0"/>
            <a:r>
              <a:rPr lang="en-US"/>
              <a:t>Normale ligging</a:t>
            </a:r>
          </a:p>
          <a:p>
            <a:pPr lvl="0"/>
            <a:r>
              <a:rPr lang="en-US"/>
              <a:t>Schouder-elleboogligging</a:t>
            </a:r>
          </a:p>
          <a:p>
            <a:pPr lvl="0"/>
            <a:r>
              <a:rPr lang="en-US"/>
              <a:t>Schouderligging</a:t>
            </a:r>
          </a:p>
          <a:p>
            <a:pPr lvl="0"/>
            <a:r>
              <a:rPr lang="en-US"/>
              <a:t>Carpaal ligging</a:t>
            </a:r>
          </a:p>
          <a:p>
            <a:pPr lvl="0"/>
            <a:r>
              <a:rPr lang="en-US"/>
              <a:t>Stuitligging</a:t>
            </a:r>
          </a:p>
          <a:p>
            <a:pPr lvl="0"/>
            <a:r>
              <a:rPr lang="en-US"/>
              <a:t>Tarsaalligging</a:t>
            </a:r>
          </a:p>
          <a:p>
            <a:pPr lvl="0"/>
            <a:r>
              <a:rPr lang="en-US"/>
              <a:t>Teruggeslagen kopligging</a:t>
            </a:r>
          </a:p>
          <a:p>
            <a:pPr lvl="0"/>
            <a:endParaRPr lang="nl-NL"/>
          </a:p>
        </p:txBody>
      </p:sp>
      <p:pic>
        <p:nvPicPr>
          <p:cNvPr id="4" name="Afbeelding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546701" y="4721294"/>
            <a:ext cx="10222882" cy="2136705"/>
          </a:xfrm>
          <a:prstGeom prst="rect">
            <a:avLst/>
          </a:prstGeom>
          <a:noFill/>
          <a:ln cap="rnd">
            <a:noFill/>
          </a:ln>
        </p:spPr>
      </p:pic>
    </p:spTree>
    <p:extLst>
      <p:ext uri="{BB962C8B-B14F-4D97-AF65-F5344CB8AC3E}">
        <p14:creationId xmlns:p14="http://schemas.microsoft.com/office/powerpoint/2010/main" val="213951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Uitkomstprocces vogels</a:t>
            </a:r>
            <a:endParaRPr lang="nl-NL"/>
          </a:p>
        </p:txBody>
      </p:sp>
      <p:sp>
        <p:nvSpPr>
          <p:cNvPr id="3" name="Tijdelijke aanduiding voor inhoud 2"/>
          <p:cNvSpPr txBox="1">
            <a:spLocks noGrp="1"/>
          </p:cNvSpPr>
          <p:nvPr>
            <p:ph idx="1"/>
          </p:nvPr>
        </p:nvSpPr>
        <p:spPr/>
        <p:txBody>
          <a:bodyPr/>
          <a:lstStyle/>
          <a:p>
            <a:pPr lvl="0"/>
            <a:r>
              <a:rPr lang="en-US"/>
              <a:t>Verhogen luchtvochtigheid (70%) en tempratuur</a:t>
            </a:r>
          </a:p>
          <a:p>
            <a:pPr lvl="0"/>
            <a:r>
              <a:rPr lang="en-US"/>
              <a:t>Door de hoge luchtvochtigheid worden de eivliezen soepeler en kan het kuiken er makelijker uitkomen</a:t>
            </a:r>
          </a:p>
          <a:p>
            <a:pPr lvl="0"/>
            <a:r>
              <a:rPr lang="en-US"/>
              <a:t>3 dagen voor het uitkomen mag je de eieren niet meer keren</a:t>
            </a:r>
          </a:p>
          <a:p>
            <a:pPr lvl="0"/>
            <a:r>
              <a:rPr lang="en-US"/>
              <a:t>Als de eieren zijn uitgekomen moet je de kuikens met rust laten</a:t>
            </a:r>
          </a:p>
          <a:p>
            <a:pPr lvl="0"/>
            <a:r>
              <a:rPr lang="en-US"/>
              <a:t>Het uitkomst procces kost veel energie</a:t>
            </a:r>
          </a:p>
          <a:p>
            <a:pPr lvl="0"/>
            <a:r>
              <a:rPr lang="en-US"/>
              <a:t>Nooit het kuiken helpen</a:t>
            </a:r>
          </a:p>
          <a:p>
            <a:pPr lvl="0"/>
            <a:endParaRPr lang="en-US"/>
          </a:p>
          <a:p>
            <a:pPr lvl="0"/>
            <a:endParaRPr lang="nl-NL"/>
          </a:p>
        </p:txBody>
      </p:sp>
    </p:spTree>
    <p:extLst>
      <p:ext uri="{BB962C8B-B14F-4D97-AF65-F5344CB8AC3E}">
        <p14:creationId xmlns:p14="http://schemas.microsoft.com/office/powerpoint/2010/main" val="315191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a:t>Uitkomstprocces Vissen amfibieën en reptielen</a:t>
            </a:r>
            <a:endParaRPr lang="nl-NL"/>
          </a:p>
        </p:txBody>
      </p:sp>
      <p:sp>
        <p:nvSpPr>
          <p:cNvPr id="3" name="Tijdelijke aanduiding voor inhoud 2"/>
          <p:cNvSpPr txBox="1">
            <a:spLocks noGrp="1"/>
          </p:cNvSpPr>
          <p:nvPr>
            <p:ph idx="1"/>
          </p:nvPr>
        </p:nvSpPr>
        <p:spPr/>
        <p:txBody>
          <a:bodyPr/>
          <a:lstStyle/>
          <a:p>
            <a:pPr lvl="0"/>
            <a:r>
              <a:rPr lang="en-US"/>
              <a:t>Bij deze dieren hoef je weinig te doen, alle belangrijke factoren worden tijdens het broedprocces geregeld</a:t>
            </a:r>
          </a:p>
          <a:p>
            <a:pPr lvl="0"/>
            <a:endParaRPr lang="en-US"/>
          </a:p>
          <a:p>
            <a:pPr lvl="0"/>
            <a:r>
              <a:rPr lang="en-US"/>
              <a:t>Waterkwaliteit, luchtvochtigheid en tempratuur moeten wel gelijk blijven</a:t>
            </a:r>
          </a:p>
          <a:p>
            <a:pPr lvl="0"/>
            <a:endParaRPr lang="en-US"/>
          </a:p>
          <a:p>
            <a:pPr lvl="0"/>
            <a:r>
              <a:rPr lang="en-US"/>
              <a:t>Eventueel ingrijpen door de kracht van het filter terug te schroeven</a:t>
            </a:r>
            <a:endParaRPr lang="nl-NL"/>
          </a:p>
        </p:txBody>
      </p:sp>
    </p:spTree>
    <p:extLst>
      <p:ext uri="{BB962C8B-B14F-4D97-AF65-F5344CB8AC3E}">
        <p14:creationId xmlns:p14="http://schemas.microsoft.com/office/powerpoint/2010/main" val="252237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95F61-8EB4-4C1C-A66E-F3D871723B27}"/>
              </a:ext>
            </a:extLst>
          </p:cNvPr>
          <p:cNvSpPr>
            <a:spLocks noGrp="1"/>
          </p:cNvSpPr>
          <p:nvPr>
            <p:ph type="title"/>
          </p:nvPr>
        </p:nvSpPr>
        <p:spPr/>
        <p:txBody>
          <a:bodyPr/>
          <a:lstStyle/>
          <a:p>
            <a:r>
              <a:rPr lang="nl-NL" dirty="0"/>
              <a:t>4.2</a:t>
            </a:r>
          </a:p>
        </p:txBody>
      </p:sp>
      <p:sp>
        <p:nvSpPr>
          <p:cNvPr id="3" name="Tijdelijke aanduiding voor inhoud 2">
            <a:extLst>
              <a:ext uri="{FF2B5EF4-FFF2-40B4-BE49-F238E27FC236}">
                <a16:creationId xmlns:a16="http://schemas.microsoft.com/office/drawing/2014/main" id="{EA24B395-8C15-414C-90D6-67B787A210B9}"/>
              </a:ext>
            </a:extLst>
          </p:cNvPr>
          <p:cNvSpPr>
            <a:spLocks noGrp="1"/>
          </p:cNvSpPr>
          <p:nvPr>
            <p:ph idx="1"/>
          </p:nvPr>
        </p:nvSpPr>
        <p:spPr/>
        <p:txBody>
          <a:bodyPr>
            <a:normAutofit/>
          </a:bodyPr>
          <a:lstStyle/>
          <a:p>
            <a:r>
              <a:rPr lang="nl-NL" sz="2000" dirty="0">
                <a:latin typeface="Bell MT" panose="02020503060305020303" pitchFamily="18" charset="0"/>
              </a:rPr>
              <a:t> Nestvlieders kunnen bij geboorte lopen.</a:t>
            </a:r>
          </a:p>
          <a:p>
            <a:r>
              <a:rPr lang="nl-NL" sz="2000" dirty="0">
                <a:latin typeface="Bell MT" panose="02020503060305020303" pitchFamily="18" charset="0"/>
              </a:rPr>
              <a:t> Nestblijvers worden hulpeloos geboren ( kaal, dichte ogen )</a:t>
            </a:r>
          </a:p>
          <a:p>
            <a:r>
              <a:rPr lang="nl-NL" sz="2000" dirty="0">
                <a:latin typeface="Bell MT" panose="02020503060305020303" pitchFamily="18" charset="0"/>
              </a:rPr>
              <a:t>Ruimte moet schoon zijn : grond niet te koud, niet in de tocht, niet in de volle zon, goede temperatuur, afgezonderd van roofdieren ( net )</a:t>
            </a:r>
          </a:p>
          <a:p>
            <a:pPr marL="0" indent="0">
              <a:buNone/>
            </a:pPr>
            <a:endParaRPr lang="nl-NL" sz="2000" dirty="0">
              <a:latin typeface="Bell MT" panose="02020503060305020303" pitchFamily="18" charset="0"/>
            </a:endParaRPr>
          </a:p>
          <a:p>
            <a:r>
              <a:rPr lang="nl-NL" sz="2000" dirty="0">
                <a:latin typeface="Bell MT" panose="02020503060305020303" pitchFamily="18" charset="0"/>
              </a:rPr>
              <a:t> jongen dieren hebben speciaal voer nodig.</a:t>
            </a:r>
          </a:p>
          <a:p>
            <a:r>
              <a:rPr lang="nl-NL" sz="2000" dirty="0">
                <a:latin typeface="Bell MT" panose="02020503060305020303" pitchFamily="18" charset="0"/>
              </a:rPr>
              <a:t> </a:t>
            </a:r>
            <a:r>
              <a:rPr lang="nl-NL" sz="2000" dirty="0" err="1">
                <a:latin typeface="Bell MT" panose="02020503060305020303" pitchFamily="18" charset="0"/>
              </a:rPr>
              <a:t>ectoparasieten</a:t>
            </a:r>
            <a:r>
              <a:rPr lang="nl-NL" sz="2000" dirty="0">
                <a:latin typeface="Bell MT" panose="02020503060305020303" pitchFamily="18" charset="0"/>
              </a:rPr>
              <a:t> leven op het lichaam van het dier ( luizen )</a:t>
            </a:r>
          </a:p>
          <a:p>
            <a:r>
              <a:rPr lang="nl-NL" sz="2000" dirty="0">
                <a:latin typeface="Bell MT" panose="02020503060305020303" pitchFamily="18" charset="0"/>
              </a:rPr>
              <a:t> endoparasieten leven in het lichaam ( wormen )</a:t>
            </a:r>
          </a:p>
          <a:p>
            <a:endParaRPr lang="nl-NL" dirty="0">
              <a:latin typeface="Bell MT" panose="02020503060305020303" pitchFamily="18" charset="0"/>
            </a:endParaRPr>
          </a:p>
          <a:p>
            <a:endParaRPr lang="nl-NL" dirty="0"/>
          </a:p>
          <a:p>
            <a:endParaRPr lang="nl-NL" dirty="0"/>
          </a:p>
        </p:txBody>
      </p:sp>
    </p:spTree>
    <p:extLst>
      <p:ext uri="{BB962C8B-B14F-4D97-AF65-F5344CB8AC3E}">
        <p14:creationId xmlns:p14="http://schemas.microsoft.com/office/powerpoint/2010/main" val="3466376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F71D8-1E62-48A8-B4ED-F1CE61C832E8}"/>
              </a:ext>
            </a:extLst>
          </p:cNvPr>
          <p:cNvSpPr>
            <a:spLocks noGrp="1"/>
          </p:cNvSpPr>
          <p:nvPr>
            <p:ph type="title"/>
          </p:nvPr>
        </p:nvSpPr>
        <p:spPr/>
        <p:txBody>
          <a:bodyPr/>
          <a:lstStyle/>
          <a:p>
            <a:r>
              <a:rPr lang="nl-NL" dirty="0"/>
              <a:t>4.3 ( pups en </a:t>
            </a:r>
            <a:r>
              <a:rPr lang="nl-NL" dirty="0" err="1"/>
              <a:t>kittens</a:t>
            </a:r>
            <a:r>
              <a:rPr lang="nl-NL" dirty="0"/>
              <a:t> )</a:t>
            </a:r>
          </a:p>
        </p:txBody>
      </p:sp>
      <p:sp>
        <p:nvSpPr>
          <p:cNvPr id="3" name="Tijdelijke aanduiding voor inhoud 2">
            <a:extLst>
              <a:ext uri="{FF2B5EF4-FFF2-40B4-BE49-F238E27FC236}">
                <a16:creationId xmlns:a16="http://schemas.microsoft.com/office/drawing/2014/main" id="{FD691F4B-9EAA-4C22-A433-36AA777829E3}"/>
              </a:ext>
            </a:extLst>
          </p:cNvPr>
          <p:cNvSpPr>
            <a:spLocks noGrp="1"/>
          </p:cNvSpPr>
          <p:nvPr>
            <p:ph idx="1"/>
          </p:nvPr>
        </p:nvSpPr>
        <p:spPr>
          <a:xfrm>
            <a:off x="677334" y="2183907"/>
            <a:ext cx="8596668" cy="3857455"/>
          </a:xfrm>
        </p:spPr>
        <p:txBody>
          <a:bodyPr>
            <a:normAutofit lnSpcReduction="10000"/>
          </a:bodyPr>
          <a:lstStyle/>
          <a:p>
            <a:r>
              <a:rPr lang="nl-NL" dirty="0"/>
              <a:t> </a:t>
            </a:r>
            <a:r>
              <a:rPr lang="nl-NL" sz="2000" dirty="0">
                <a:latin typeface="Bell MT" panose="02020503060305020303" pitchFamily="18" charset="0"/>
              </a:rPr>
              <a:t>Tot de leeftijd van 3 a 4 weken drinken de jongen melk bij moederdier.</a:t>
            </a:r>
          </a:p>
          <a:p>
            <a:r>
              <a:rPr lang="nl-NL" sz="2000" dirty="0">
                <a:latin typeface="Bell MT" panose="02020503060305020303" pitchFamily="18" charset="0"/>
              </a:rPr>
              <a:t> Na 6 weken droogvoer en water.</a:t>
            </a:r>
          </a:p>
          <a:p>
            <a:r>
              <a:rPr lang="nl-NL" sz="2000" dirty="0">
                <a:latin typeface="Bell MT" panose="02020503060305020303" pitchFamily="18" charset="0"/>
              </a:rPr>
              <a:t> 4 keer per jaar ontwormen.</a:t>
            </a:r>
          </a:p>
          <a:p>
            <a:r>
              <a:rPr lang="nl-NL" sz="2000" dirty="0">
                <a:latin typeface="Bell MT" panose="02020503060305020303" pitchFamily="18" charset="0"/>
              </a:rPr>
              <a:t> pups na geboorte 2,4,6,8 weken ontwormen</a:t>
            </a:r>
          </a:p>
          <a:p>
            <a:r>
              <a:rPr lang="nl-NL" sz="2000" dirty="0">
                <a:latin typeface="Bell MT" panose="02020503060305020303" pitchFamily="18" charset="0"/>
              </a:rPr>
              <a:t> Bij </a:t>
            </a:r>
            <a:r>
              <a:rPr lang="nl-NL" sz="2000" dirty="0" err="1">
                <a:latin typeface="Bell MT" panose="02020503060305020303" pitchFamily="18" charset="0"/>
              </a:rPr>
              <a:t>kittens</a:t>
            </a:r>
            <a:r>
              <a:rPr lang="nl-NL" sz="2000" dirty="0">
                <a:latin typeface="Bell MT" panose="02020503060305020303" pitchFamily="18" charset="0"/>
              </a:rPr>
              <a:t> 5,7,9 weken ontwormen</a:t>
            </a:r>
          </a:p>
          <a:p>
            <a:r>
              <a:rPr lang="nl-NL" sz="2000" dirty="0">
                <a:latin typeface="Bell MT" panose="02020503060305020303" pitchFamily="18" charset="0"/>
              </a:rPr>
              <a:t>Pups bij 6,9,12 weken vaccineren</a:t>
            </a:r>
          </a:p>
          <a:p>
            <a:r>
              <a:rPr lang="nl-NL" sz="2000" dirty="0">
                <a:latin typeface="Bell MT" panose="02020503060305020303" pitchFamily="18" charset="0"/>
              </a:rPr>
              <a:t>Bij </a:t>
            </a:r>
            <a:r>
              <a:rPr lang="nl-NL" sz="2000" dirty="0" err="1">
                <a:latin typeface="Bell MT" panose="02020503060305020303" pitchFamily="18" charset="0"/>
              </a:rPr>
              <a:t>kittens</a:t>
            </a:r>
            <a:r>
              <a:rPr lang="nl-NL" sz="2000" dirty="0">
                <a:latin typeface="Bell MT" panose="02020503060305020303" pitchFamily="18" charset="0"/>
              </a:rPr>
              <a:t> 9 &amp; 12 weken vaccineren.</a:t>
            </a:r>
          </a:p>
          <a:p>
            <a:r>
              <a:rPr lang="nl-NL" sz="2000" dirty="0">
                <a:latin typeface="Bell MT" panose="02020503060305020303" pitchFamily="18" charset="0"/>
              </a:rPr>
              <a:t>Bij volwassenen jaarlijks</a:t>
            </a:r>
          </a:p>
          <a:p>
            <a:r>
              <a:rPr lang="nl-NL" sz="2000" dirty="0">
                <a:latin typeface="Bell MT" panose="02020503060305020303" pitchFamily="18" charset="0"/>
              </a:rPr>
              <a:t> Als je hond regelmatig naar pension gaat moet je je hond laten ineten voor hondenhoest en regelmatig behandelen tegen vlooien eventueel teken</a:t>
            </a:r>
          </a:p>
        </p:txBody>
      </p:sp>
    </p:spTree>
    <p:extLst>
      <p:ext uri="{BB962C8B-B14F-4D97-AF65-F5344CB8AC3E}">
        <p14:creationId xmlns:p14="http://schemas.microsoft.com/office/powerpoint/2010/main" val="157609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Stress voorkomen </a:t>
            </a:r>
            <a:endParaRPr lang="nl-NL" dirty="0"/>
          </a:p>
        </p:txBody>
      </p:sp>
      <p:sp>
        <p:nvSpPr>
          <p:cNvPr id="3" name="Tijdelijke aanduiding voor inhoud 2"/>
          <p:cNvSpPr>
            <a:spLocks noGrp="1"/>
          </p:cNvSpPr>
          <p:nvPr>
            <p:ph idx="1"/>
          </p:nvPr>
        </p:nvSpPr>
        <p:spPr/>
        <p:txBody>
          <a:bodyPr/>
          <a:lstStyle/>
          <a:p>
            <a:r>
              <a:rPr lang="nl-NL" dirty="0" smtClean="0"/>
              <a:t>Slecht voor moederdier</a:t>
            </a:r>
          </a:p>
          <a:p>
            <a:r>
              <a:rPr lang="nl-NL" dirty="0" smtClean="0"/>
              <a:t>Afwijkingen bij geboorte</a:t>
            </a:r>
          </a:p>
          <a:p>
            <a:r>
              <a:rPr lang="nl-NL" dirty="0" smtClean="0"/>
              <a:t>Onnatuurlijk gedrag </a:t>
            </a:r>
          </a:p>
          <a:p>
            <a:r>
              <a:rPr lang="nl-NL" dirty="0" smtClean="0"/>
              <a:t>Kannibalisme (konijnen) </a:t>
            </a:r>
          </a:p>
          <a:p>
            <a:r>
              <a:rPr lang="nl-NL" dirty="0" smtClean="0"/>
              <a:t>Uitstellen geboorte </a:t>
            </a:r>
          </a:p>
          <a:p>
            <a:r>
              <a:rPr lang="nl-NL" dirty="0" smtClean="0"/>
              <a:t>Afzondering kudde dier</a:t>
            </a:r>
          </a:p>
          <a:p>
            <a:r>
              <a:rPr lang="nl-NL" dirty="0" smtClean="0"/>
              <a:t>Moederdier met rust laten  </a:t>
            </a:r>
            <a:endParaRPr lang="nl-NL" dirty="0"/>
          </a:p>
        </p:txBody>
      </p:sp>
    </p:spTree>
    <p:extLst>
      <p:ext uri="{BB962C8B-B14F-4D97-AF65-F5344CB8AC3E}">
        <p14:creationId xmlns:p14="http://schemas.microsoft.com/office/powerpoint/2010/main" val="338292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EF124-77B6-4A14-8774-9A75B417D8BC}"/>
              </a:ext>
            </a:extLst>
          </p:cNvPr>
          <p:cNvSpPr>
            <a:spLocks noGrp="1"/>
          </p:cNvSpPr>
          <p:nvPr>
            <p:ph type="title"/>
          </p:nvPr>
        </p:nvSpPr>
        <p:spPr/>
        <p:txBody>
          <a:bodyPr/>
          <a:lstStyle/>
          <a:p>
            <a:r>
              <a:rPr lang="nl-NL" dirty="0"/>
              <a:t>Enting schema puppy</a:t>
            </a:r>
          </a:p>
        </p:txBody>
      </p:sp>
      <p:pic>
        <p:nvPicPr>
          <p:cNvPr id="5" name="Tijdelijke aanduiding voor inhoud 4">
            <a:extLst>
              <a:ext uri="{FF2B5EF4-FFF2-40B4-BE49-F238E27FC236}">
                <a16:creationId xmlns:a16="http://schemas.microsoft.com/office/drawing/2014/main" id="{1F3C125F-E688-48C5-8FAF-8DE14D80D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 y="3144163"/>
            <a:ext cx="8214159" cy="2733520"/>
          </a:xfrm>
        </p:spPr>
      </p:pic>
    </p:spTree>
    <p:extLst>
      <p:ext uri="{BB962C8B-B14F-4D97-AF65-F5344CB8AC3E}">
        <p14:creationId xmlns:p14="http://schemas.microsoft.com/office/powerpoint/2010/main" val="247117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55C3D-FFCA-449F-820C-84449D1AE3BD}"/>
              </a:ext>
            </a:extLst>
          </p:cNvPr>
          <p:cNvSpPr>
            <a:spLocks noGrp="1"/>
          </p:cNvSpPr>
          <p:nvPr>
            <p:ph type="title"/>
          </p:nvPr>
        </p:nvSpPr>
        <p:spPr/>
        <p:txBody>
          <a:bodyPr/>
          <a:lstStyle/>
          <a:p>
            <a:r>
              <a:rPr lang="nl-NL" dirty="0"/>
              <a:t>Enting schema kat</a:t>
            </a:r>
          </a:p>
        </p:txBody>
      </p:sp>
      <p:sp>
        <p:nvSpPr>
          <p:cNvPr id="3" name="Tijdelijke aanduiding voor inhoud 2">
            <a:extLst>
              <a:ext uri="{FF2B5EF4-FFF2-40B4-BE49-F238E27FC236}">
                <a16:creationId xmlns:a16="http://schemas.microsoft.com/office/drawing/2014/main" id="{10B69854-96CD-4312-AB17-6B86C1083583}"/>
              </a:ext>
            </a:extLst>
          </p:cNvPr>
          <p:cNvSpPr>
            <a:spLocks noGrp="1"/>
          </p:cNvSpPr>
          <p:nvPr>
            <p:ph idx="1"/>
          </p:nvPr>
        </p:nvSpPr>
        <p:spPr>
          <a:xfrm>
            <a:off x="182034" y="2474914"/>
            <a:ext cx="8596668" cy="3880773"/>
          </a:xfrm>
        </p:spPr>
        <p:txBody>
          <a:bodyPr/>
          <a:lstStyle/>
          <a:p>
            <a:r>
              <a:rPr lang="nl-NL" dirty="0"/>
              <a:t> </a:t>
            </a:r>
          </a:p>
        </p:txBody>
      </p:sp>
      <p:pic>
        <p:nvPicPr>
          <p:cNvPr id="5" name="Afbeelding 4" descr="Afbeelding met schermafbeelding&#10;&#10;Beschrijving is gegenereerd met hoge betrouwbaarheid">
            <a:extLst>
              <a:ext uri="{FF2B5EF4-FFF2-40B4-BE49-F238E27FC236}">
                <a16:creationId xmlns:a16="http://schemas.microsoft.com/office/drawing/2014/main" id="{40108F05-D3BC-4E16-8662-5711ED8A7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50" y="36159"/>
            <a:ext cx="4148137" cy="6785681"/>
          </a:xfrm>
          <a:prstGeom prst="rect">
            <a:avLst/>
          </a:prstGeom>
        </p:spPr>
      </p:pic>
    </p:spTree>
    <p:extLst>
      <p:ext uri="{BB962C8B-B14F-4D97-AF65-F5344CB8AC3E}">
        <p14:creationId xmlns:p14="http://schemas.microsoft.com/office/powerpoint/2010/main" val="160615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B8E4D-AC14-4AC8-9322-420CF6F661ED}"/>
              </a:ext>
            </a:extLst>
          </p:cNvPr>
          <p:cNvSpPr>
            <a:spLocks noGrp="1"/>
          </p:cNvSpPr>
          <p:nvPr>
            <p:ph type="ctrTitle"/>
          </p:nvPr>
        </p:nvSpPr>
        <p:spPr>
          <a:xfrm>
            <a:off x="1524000" y="1122363"/>
            <a:ext cx="2119745" cy="477837"/>
          </a:xfrm>
        </p:spPr>
        <p:txBody>
          <a:bodyPr>
            <a:normAutofit fontScale="90000"/>
          </a:bodyPr>
          <a:lstStyle/>
          <a:p>
            <a:r>
              <a:rPr lang="nl-NL" dirty="0"/>
              <a:t>4.3</a:t>
            </a:r>
          </a:p>
        </p:txBody>
      </p:sp>
      <p:sp>
        <p:nvSpPr>
          <p:cNvPr id="3" name="Ondertitel 2">
            <a:extLst>
              <a:ext uri="{FF2B5EF4-FFF2-40B4-BE49-F238E27FC236}">
                <a16:creationId xmlns:a16="http://schemas.microsoft.com/office/drawing/2014/main" id="{0AC1998D-F188-4F93-A1E4-57AC37EB2C97}"/>
              </a:ext>
            </a:extLst>
          </p:cNvPr>
          <p:cNvSpPr>
            <a:spLocks noGrp="1"/>
          </p:cNvSpPr>
          <p:nvPr>
            <p:ph type="subTitle" idx="1"/>
          </p:nvPr>
        </p:nvSpPr>
        <p:spPr>
          <a:xfrm>
            <a:off x="1219199" y="1787236"/>
            <a:ext cx="9989127" cy="5070764"/>
          </a:xfrm>
        </p:spPr>
        <p:txBody>
          <a:bodyPr>
            <a:normAutofit/>
          </a:bodyPr>
          <a:lstStyle/>
          <a:p>
            <a:pPr marL="342900" indent="-342900" algn="l">
              <a:buFont typeface="Arial" panose="020B0604020202020204" pitchFamily="34" charset="0"/>
              <a:buChar char="•"/>
            </a:pPr>
            <a:r>
              <a:rPr lang="nl-NL" sz="2800" dirty="0"/>
              <a:t> </a:t>
            </a:r>
            <a:r>
              <a:rPr lang="nl-NL" sz="2000" dirty="0">
                <a:latin typeface="Bell MT" panose="02020503060305020303" pitchFamily="18" charset="0"/>
              </a:rPr>
              <a:t>Een jong moet goed verzorgd worden door moederdier.</a:t>
            </a:r>
          </a:p>
          <a:p>
            <a:pPr marL="342900" indent="-342900" algn="l">
              <a:buFont typeface="Arial" panose="020B0604020202020204" pitchFamily="34" charset="0"/>
              <a:buChar char="•"/>
            </a:pPr>
            <a:r>
              <a:rPr lang="nl-NL" sz="2000" dirty="0">
                <a:latin typeface="Bell MT" panose="02020503060305020303" pitchFamily="18" charset="0"/>
              </a:rPr>
              <a:t> de groei monitoren door het gewicht van het jong dier bij te houden</a:t>
            </a:r>
          </a:p>
          <a:p>
            <a:pPr marL="342900" indent="-342900" algn="l">
              <a:buFont typeface="Arial" panose="020B0604020202020204" pitchFamily="34" charset="0"/>
              <a:buChar char="•"/>
            </a:pPr>
            <a:r>
              <a:rPr lang="nl-NL" sz="2000" dirty="0">
                <a:latin typeface="Bell MT" panose="02020503060305020303" pitchFamily="18" charset="0"/>
              </a:rPr>
              <a:t> pups wegen 100 – 500 gram.</a:t>
            </a:r>
          </a:p>
          <a:p>
            <a:pPr marL="342900" indent="-342900" algn="l">
              <a:buFont typeface="Arial" panose="020B0604020202020204" pitchFamily="34" charset="0"/>
              <a:buChar char="•"/>
            </a:pPr>
            <a:r>
              <a:rPr lang="nl-NL" sz="2000" dirty="0" err="1">
                <a:latin typeface="Bell MT" panose="02020503060305020303" pitchFamily="18" charset="0"/>
              </a:rPr>
              <a:t>Kittens</a:t>
            </a:r>
            <a:r>
              <a:rPr lang="nl-NL" sz="2000" dirty="0">
                <a:latin typeface="Bell MT" panose="02020503060305020303" pitchFamily="18" charset="0"/>
              </a:rPr>
              <a:t> 90 -120 gram</a:t>
            </a:r>
          </a:p>
          <a:p>
            <a:pPr marL="342900" indent="-342900" algn="l">
              <a:buFont typeface="Arial" panose="020B0604020202020204" pitchFamily="34" charset="0"/>
              <a:buChar char="•"/>
            </a:pPr>
            <a:r>
              <a:rPr lang="nl-NL" sz="2000" dirty="0">
                <a:latin typeface="Bell MT" panose="02020503060305020303" pitchFamily="18" charset="0"/>
              </a:rPr>
              <a:t>Jongen dieren direct wegen na geboorte ( 12 uur later herhalen )</a:t>
            </a:r>
          </a:p>
          <a:p>
            <a:pPr marL="342900" indent="-342900" algn="l">
              <a:buFont typeface="Arial" panose="020B0604020202020204" pitchFamily="34" charset="0"/>
              <a:buChar char="•"/>
            </a:pPr>
            <a:r>
              <a:rPr lang="nl-NL" sz="2000" dirty="0">
                <a:latin typeface="Bell MT" panose="02020503060305020303" pitchFamily="18" charset="0"/>
              </a:rPr>
              <a:t>Dagelijks wegen tot 4 weken daarna 1 keer per week</a:t>
            </a:r>
          </a:p>
          <a:p>
            <a:pPr marL="342900" indent="-342900" algn="l">
              <a:buFont typeface="Arial" panose="020B0604020202020204" pitchFamily="34" charset="0"/>
              <a:buChar char="•"/>
            </a:pPr>
            <a:r>
              <a:rPr lang="nl-NL" sz="2000" dirty="0">
                <a:latin typeface="Bell MT" panose="02020503060305020303" pitchFamily="18" charset="0"/>
              </a:rPr>
              <a:t>Jongen drinken om de 2 tot 3 uur. Daarna likt het moeder dier de jongen om het poepen en plassen te stimuleren</a:t>
            </a:r>
          </a:p>
          <a:p>
            <a:pPr marL="342900" indent="-342900" algn="l">
              <a:buFont typeface="Arial" panose="020B0604020202020204" pitchFamily="34" charset="0"/>
              <a:buChar char="•"/>
            </a:pPr>
            <a:endParaRPr lang="nl-NL" sz="2800" dirty="0"/>
          </a:p>
          <a:p>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286532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B3B12-9B28-4D6F-8E59-D37EC4050198}"/>
              </a:ext>
            </a:extLst>
          </p:cNvPr>
          <p:cNvSpPr>
            <a:spLocks noGrp="1"/>
          </p:cNvSpPr>
          <p:nvPr>
            <p:ph type="title"/>
          </p:nvPr>
        </p:nvSpPr>
        <p:spPr/>
        <p:txBody>
          <a:bodyPr/>
          <a:lstStyle/>
          <a:p>
            <a:r>
              <a:rPr lang="nl-NL" dirty="0"/>
              <a:t>Schema gewicht hond &amp; kat</a:t>
            </a:r>
          </a:p>
        </p:txBody>
      </p:sp>
      <p:sp>
        <p:nvSpPr>
          <p:cNvPr id="3" name="Tijdelijke aanduiding voor inhoud 2">
            <a:extLst>
              <a:ext uri="{FF2B5EF4-FFF2-40B4-BE49-F238E27FC236}">
                <a16:creationId xmlns:a16="http://schemas.microsoft.com/office/drawing/2014/main" id="{B124502B-CAC9-4AC6-8A91-99B8C8419841}"/>
              </a:ext>
            </a:extLst>
          </p:cNvPr>
          <p:cNvSpPr>
            <a:spLocks noGrp="1"/>
          </p:cNvSpPr>
          <p:nvPr>
            <p:ph idx="1"/>
          </p:nvPr>
        </p:nvSpPr>
        <p:spPr/>
        <p:txBody>
          <a:bodyPr/>
          <a:lstStyle/>
          <a:p>
            <a:r>
              <a:rPr lang="nl-NL" dirty="0"/>
              <a:t> </a:t>
            </a:r>
          </a:p>
        </p:txBody>
      </p:sp>
      <p:pic>
        <p:nvPicPr>
          <p:cNvPr id="5" name="Afbeelding 4" descr="Afbeelding met schermafbeelding&#10;&#10;Beschrijving is gegenereerd met hoge betrouwbaarheid">
            <a:extLst>
              <a:ext uri="{FF2B5EF4-FFF2-40B4-BE49-F238E27FC236}">
                <a16:creationId xmlns:a16="http://schemas.microsoft.com/office/drawing/2014/main" id="{17A4A59A-97AE-412D-AEBE-462091D75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193" y="1330601"/>
            <a:ext cx="6076950" cy="2770374"/>
          </a:xfrm>
          <a:prstGeom prst="rect">
            <a:avLst/>
          </a:prstGeom>
        </p:spPr>
      </p:pic>
      <p:pic>
        <p:nvPicPr>
          <p:cNvPr id="7" name="Afbeelding 6" descr="Afbeelding met tekst, dier, kijken&#10;&#10;Beschrijving is gegenereerd met hoge betrouwbaarheid">
            <a:extLst>
              <a:ext uri="{FF2B5EF4-FFF2-40B4-BE49-F238E27FC236}">
                <a16:creationId xmlns:a16="http://schemas.microsoft.com/office/drawing/2014/main" id="{8B4BEA02-EE06-4E76-8C3A-C2863B689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002" y="4072400"/>
            <a:ext cx="7620000" cy="2676525"/>
          </a:xfrm>
          <a:prstGeom prst="rect">
            <a:avLst/>
          </a:prstGeom>
        </p:spPr>
      </p:pic>
    </p:spTree>
    <p:extLst>
      <p:ext uri="{BB962C8B-B14F-4D97-AF65-F5344CB8AC3E}">
        <p14:creationId xmlns:p14="http://schemas.microsoft.com/office/powerpoint/2010/main" val="142261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682ED-36F3-4FF3-BA1B-45859CE80352}"/>
              </a:ext>
            </a:extLst>
          </p:cNvPr>
          <p:cNvSpPr>
            <a:spLocks noGrp="1"/>
          </p:cNvSpPr>
          <p:nvPr>
            <p:ph type="title"/>
          </p:nvPr>
        </p:nvSpPr>
        <p:spPr/>
        <p:txBody>
          <a:bodyPr/>
          <a:lstStyle/>
          <a:p>
            <a:r>
              <a:rPr lang="nl-NL" dirty="0"/>
              <a:t>4.3</a:t>
            </a:r>
          </a:p>
        </p:txBody>
      </p:sp>
      <p:sp>
        <p:nvSpPr>
          <p:cNvPr id="3" name="Tijdelijke aanduiding voor inhoud 2">
            <a:extLst>
              <a:ext uri="{FF2B5EF4-FFF2-40B4-BE49-F238E27FC236}">
                <a16:creationId xmlns:a16="http://schemas.microsoft.com/office/drawing/2014/main" id="{A0902D05-AE4C-4507-BA9C-51796789B72B}"/>
              </a:ext>
            </a:extLst>
          </p:cNvPr>
          <p:cNvSpPr>
            <a:spLocks noGrp="1"/>
          </p:cNvSpPr>
          <p:nvPr>
            <p:ph idx="1"/>
          </p:nvPr>
        </p:nvSpPr>
        <p:spPr/>
        <p:txBody>
          <a:bodyPr>
            <a:normAutofit/>
          </a:bodyPr>
          <a:lstStyle/>
          <a:p>
            <a:r>
              <a:rPr lang="nl-NL" dirty="0"/>
              <a:t> </a:t>
            </a:r>
            <a:r>
              <a:rPr lang="nl-NL" sz="2000" dirty="0">
                <a:latin typeface="Bell MT" panose="02020503060305020303" pitchFamily="18" charset="0"/>
              </a:rPr>
              <a:t>Doordat het moeder dier soms minder melk geeft blijven de jongen achter in de groei, gedrag word onrustig en het jong gaat erg piepen.</a:t>
            </a:r>
          </a:p>
          <a:p>
            <a:r>
              <a:rPr lang="nl-NL" sz="2000" dirty="0">
                <a:latin typeface="Bell MT" panose="02020503060305020303" pitchFamily="18" charset="0"/>
              </a:rPr>
              <a:t> Het jong bijvoeden met speciale puppy of kittenmelk</a:t>
            </a:r>
          </a:p>
          <a:p>
            <a:r>
              <a:rPr lang="nl-NL" sz="2000" dirty="0">
                <a:latin typeface="Bell MT" panose="02020503060305020303" pitchFamily="18" charset="0"/>
              </a:rPr>
              <a:t> Doe een gezondheidscheck bij het oudere dier.</a:t>
            </a:r>
          </a:p>
          <a:p>
            <a:r>
              <a:rPr lang="nl-NL" sz="2000" dirty="0">
                <a:latin typeface="Bell MT" panose="02020503060305020303" pitchFamily="18" charset="0"/>
              </a:rPr>
              <a:t> Piepen en onrustig gedrag kan duiden op het te warm of koud hebben.</a:t>
            </a:r>
          </a:p>
          <a:p>
            <a:r>
              <a:rPr lang="nl-NL" sz="2000" dirty="0">
                <a:latin typeface="Bell MT" panose="02020503060305020303" pitchFamily="18" charset="0"/>
              </a:rPr>
              <a:t> Bij moederloze pups moet de temperatuur in de eerste week 30 tot 32 graden zijn. </a:t>
            </a:r>
          </a:p>
          <a:p>
            <a:r>
              <a:rPr lang="nl-NL" sz="2000" dirty="0">
                <a:latin typeface="Bell MT" panose="02020503060305020303" pitchFamily="18" charset="0"/>
              </a:rPr>
              <a:t> de omgevingstemperatuur kan in vier weken tijd worden afgebouwd tot 24 graden</a:t>
            </a:r>
          </a:p>
        </p:txBody>
      </p:sp>
    </p:spTree>
    <p:extLst>
      <p:ext uri="{BB962C8B-B14F-4D97-AF65-F5344CB8AC3E}">
        <p14:creationId xmlns:p14="http://schemas.microsoft.com/office/powerpoint/2010/main" val="424225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4.4 konijn</a:t>
            </a:r>
            <a:endParaRPr lang="nl-NL" dirty="0"/>
          </a:p>
        </p:txBody>
      </p:sp>
      <p:sp>
        <p:nvSpPr>
          <p:cNvPr id="3" name="Tijdelijke aanduiding voor inhoud 2"/>
          <p:cNvSpPr>
            <a:spLocks noGrp="1"/>
          </p:cNvSpPr>
          <p:nvPr>
            <p:ph idx="1"/>
          </p:nvPr>
        </p:nvSpPr>
        <p:spPr/>
        <p:txBody>
          <a:bodyPr/>
          <a:lstStyle/>
          <a:p>
            <a:r>
              <a:rPr lang="nl-NL" dirty="0" smtClean="0"/>
              <a:t>Jonge konijnen, hoe vaak voeden?</a:t>
            </a:r>
          </a:p>
          <a:p>
            <a:r>
              <a:rPr lang="nl-NL" dirty="0" smtClean="0"/>
              <a:t>Goed gevoed?</a:t>
            </a:r>
          </a:p>
          <a:p>
            <a:r>
              <a:rPr lang="nl-NL" dirty="0" smtClean="0"/>
              <a:t>Ogen en oren open?</a:t>
            </a:r>
          </a:p>
          <a:p>
            <a:r>
              <a:rPr lang="nl-NL" dirty="0" smtClean="0"/>
              <a:t>Wanneer door het hok lopen?</a:t>
            </a:r>
          </a:p>
          <a:p>
            <a:r>
              <a:rPr lang="nl-NL" dirty="0" smtClean="0"/>
              <a:t>Wanneer oppakken?</a:t>
            </a:r>
          </a:p>
          <a:p>
            <a:r>
              <a:rPr lang="nl-NL" dirty="0" smtClean="0"/>
              <a:t>Zelfstandig eten?</a:t>
            </a:r>
          </a:p>
          <a:p>
            <a:r>
              <a:rPr lang="nl-NL" dirty="0" smtClean="0"/>
              <a:t>Wettelijk weg en verstandig weg?</a:t>
            </a:r>
          </a:p>
          <a:p>
            <a:endParaRPr lang="nl-NL" dirty="0" smtClean="0"/>
          </a:p>
          <a:p>
            <a:endParaRPr lang="nl-NL" dirty="0" smtClean="0"/>
          </a:p>
          <a:p>
            <a:endParaRPr lang="nl-NL" dirty="0"/>
          </a:p>
        </p:txBody>
      </p:sp>
    </p:spTree>
    <p:extLst>
      <p:ext uri="{BB962C8B-B14F-4D97-AF65-F5344CB8AC3E}">
        <p14:creationId xmlns:p14="http://schemas.microsoft.com/office/powerpoint/2010/main" val="908191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4.4 cavia</a:t>
            </a:r>
            <a:endParaRPr lang="nl-NL" dirty="0"/>
          </a:p>
        </p:txBody>
      </p:sp>
      <p:sp>
        <p:nvSpPr>
          <p:cNvPr id="3" name="Tijdelijke aanduiding voor inhoud 2"/>
          <p:cNvSpPr>
            <a:spLocks noGrp="1"/>
          </p:cNvSpPr>
          <p:nvPr>
            <p:ph idx="1"/>
          </p:nvPr>
        </p:nvSpPr>
        <p:spPr/>
        <p:txBody>
          <a:bodyPr/>
          <a:lstStyle/>
          <a:p>
            <a:r>
              <a:rPr lang="nl-NL" dirty="0" smtClean="0"/>
              <a:t>Hoeveel tepels?</a:t>
            </a:r>
          </a:p>
          <a:p>
            <a:r>
              <a:rPr lang="nl-NL" dirty="0" smtClean="0"/>
              <a:t>Wanneer zelf eten?</a:t>
            </a:r>
          </a:p>
          <a:p>
            <a:r>
              <a:rPr lang="nl-NL" dirty="0" smtClean="0"/>
              <a:t>Gedrag?</a:t>
            </a:r>
          </a:p>
          <a:p>
            <a:r>
              <a:rPr lang="nl-NL" dirty="0" smtClean="0"/>
              <a:t>Wanneer gespeend?</a:t>
            </a:r>
          </a:p>
          <a:p>
            <a:pPr marL="0" indent="0">
              <a:buNone/>
            </a:pPr>
            <a:endParaRPr lang="nl-NL" dirty="0" smtClean="0"/>
          </a:p>
        </p:txBody>
      </p:sp>
    </p:spTree>
    <p:extLst>
      <p:ext uri="{BB962C8B-B14F-4D97-AF65-F5344CB8AC3E}">
        <p14:creationId xmlns:p14="http://schemas.microsoft.com/office/powerpoint/2010/main" val="456598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4.4 hamster</a:t>
            </a:r>
            <a:endParaRPr lang="nl-NL" dirty="0"/>
          </a:p>
        </p:txBody>
      </p:sp>
      <p:sp>
        <p:nvSpPr>
          <p:cNvPr id="3" name="Tijdelijke aanduiding voor inhoud 2"/>
          <p:cNvSpPr>
            <a:spLocks noGrp="1"/>
          </p:cNvSpPr>
          <p:nvPr>
            <p:ph idx="1"/>
          </p:nvPr>
        </p:nvSpPr>
        <p:spPr/>
        <p:txBody>
          <a:bodyPr/>
          <a:lstStyle/>
          <a:p>
            <a:r>
              <a:rPr lang="nl-NL" dirty="0" smtClean="0"/>
              <a:t>Hoeveel tepels</a:t>
            </a:r>
          </a:p>
          <a:p>
            <a:r>
              <a:rPr lang="nl-NL" dirty="0" smtClean="0"/>
              <a:t>Wat als er meer dan 8 jongen zijn?</a:t>
            </a:r>
          </a:p>
          <a:p>
            <a:r>
              <a:rPr lang="nl-NL" dirty="0" smtClean="0"/>
              <a:t>Wanner goed gevoed?</a:t>
            </a:r>
          </a:p>
          <a:p>
            <a:r>
              <a:rPr lang="nl-NL" dirty="0" smtClean="0"/>
              <a:t>Wanneer ogen en oren open?</a:t>
            </a:r>
          </a:p>
          <a:p>
            <a:r>
              <a:rPr lang="nl-NL" dirty="0" smtClean="0"/>
              <a:t>Wanneer rondlopen?</a:t>
            </a:r>
          </a:p>
          <a:p>
            <a:r>
              <a:rPr lang="nl-NL" dirty="0" smtClean="0"/>
              <a:t>Zelf eten?</a:t>
            </a:r>
          </a:p>
          <a:p>
            <a:r>
              <a:rPr lang="nl-NL" dirty="0" smtClean="0"/>
              <a:t>Wanneer spenen </a:t>
            </a:r>
          </a:p>
          <a:p>
            <a:endParaRPr lang="nl-NL" dirty="0"/>
          </a:p>
        </p:txBody>
      </p:sp>
    </p:spTree>
    <p:extLst>
      <p:ext uri="{BB962C8B-B14F-4D97-AF65-F5344CB8AC3E}">
        <p14:creationId xmlns:p14="http://schemas.microsoft.com/office/powerpoint/2010/main" val="4203556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4.5</a:t>
            </a:r>
            <a:endParaRPr lang="nl-NL" dirty="0"/>
          </a:p>
        </p:txBody>
      </p:sp>
      <p:sp>
        <p:nvSpPr>
          <p:cNvPr id="3" name="Tijdelijke aanduiding voor inhoud 2"/>
          <p:cNvSpPr>
            <a:spLocks noGrp="1"/>
          </p:cNvSpPr>
          <p:nvPr>
            <p:ph idx="1"/>
          </p:nvPr>
        </p:nvSpPr>
        <p:spPr/>
        <p:txBody>
          <a:bodyPr/>
          <a:lstStyle/>
          <a:p>
            <a:r>
              <a:rPr lang="nl-NL" dirty="0" smtClean="0"/>
              <a:t>Wat doen als het moeder dier sterft</a:t>
            </a:r>
          </a:p>
          <a:p>
            <a:r>
              <a:rPr lang="nl-NL" dirty="0" smtClean="0"/>
              <a:t>Waar moet je opletten</a:t>
            </a:r>
          </a:p>
          <a:p>
            <a:r>
              <a:rPr lang="nl-NL" dirty="0" smtClean="0"/>
              <a:t>Geen moeder dier?</a:t>
            </a:r>
          </a:p>
          <a:p>
            <a:r>
              <a:rPr lang="nl-NL" dirty="0" smtClean="0"/>
              <a:t>Waarop letten met de melk</a:t>
            </a:r>
          </a:p>
          <a:p>
            <a:r>
              <a:rPr lang="nl-NL" dirty="0" smtClean="0"/>
              <a:t>Wanneer Sonderen</a:t>
            </a:r>
            <a:r>
              <a:rPr lang="nl-NL" dirty="0"/>
              <a:t> </a:t>
            </a:r>
            <a:r>
              <a:rPr lang="nl-NL" dirty="0" smtClean="0"/>
              <a:t>en waarop letten.</a:t>
            </a:r>
          </a:p>
          <a:p>
            <a:r>
              <a:rPr lang="nl-NL" dirty="0" smtClean="0"/>
              <a:t>Wat na de voeding doen</a:t>
            </a:r>
          </a:p>
          <a:p>
            <a:r>
              <a:rPr lang="nl-NL" dirty="0" smtClean="0"/>
              <a:t>Voedings frequentie per dier</a:t>
            </a:r>
            <a:endParaRPr lang="nl-NL" dirty="0"/>
          </a:p>
        </p:txBody>
      </p:sp>
    </p:spTree>
    <p:extLst>
      <p:ext uri="{BB962C8B-B14F-4D97-AF65-F5344CB8AC3E}">
        <p14:creationId xmlns:p14="http://schemas.microsoft.com/office/powerpoint/2010/main" val="3838551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5.8</a:t>
            </a:r>
            <a:endParaRPr lang="nl-NL" dirty="0"/>
          </a:p>
        </p:txBody>
      </p:sp>
      <p:sp>
        <p:nvSpPr>
          <p:cNvPr id="3" name="Tijdelijke aanduiding voor inhoud 2"/>
          <p:cNvSpPr>
            <a:spLocks noGrp="1"/>
          </p:cNvSpPr>
          <p:nvPr>
            <p:ph idx="1"/>
          </p:nvPr>
        </p:nvSpPr>
        <p:spPr/>
        <p:txBody>
          <a:bodyPr/>
          <a:lstStyle/>
          <a:p>
            <a:r>
              <a:rPr lang="nl-NL" dirty="0" smtClean="0"/>
              <a:t>Homozygoot?</a:t>
            </a:r>
          </a:p>
          <a:p>
            <a:r>
              <a:rPr lang="nl-NL" dirty="0" smtClean="0"/>
              <a:t>Retrozygoot?</a:t>
            </a:r>
          </a:p>
          <a:p>
            <a:r>
              <a:rPr lang="nl-NL" dirty="0" smtClean="0"/>
              <a:t>De positief lijst?</a:t>
            </a:r>
          </a:p>
          <a:p>
            <a:r>
              <a:rPr lang="nl-NL" dirty="0" smtClean="0"/>
              <a:t>Inheemse diersoorten?</a:t>
            </a:r>
          </a:p>
          <a:p>
            <a:r>
              <a:rPr lang="nl-NL" dirty="0" smtClean="0"/>
              <a:t>Uitheemse diersoorten?</a:t>
            </a:r>
            <a:endParaRPr lang="nl-NL" dirty="0"/>
          </a:p>
        </p:txBody>
      </p:sp>
    </p:spTree>
    <p:extLst>
      <p:ext uri="{BB962C8B-B14F-4D97-AF65-F5344CB8AC3E}">
        <p14:creationId xmlns:p14="http://schemas.microsoft.com/office/powerpoint/2010/main" val="166390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Hygiëne </a:t>
            </a:r>
            <a:endParaRPr lang="nl-NL" dirty="0"/>
          </a:p>
        </p:txBody>
      </p:sp>
      <p:sp>
        <p:nvSpPr>
          <p:cNvPr id="3" name="Tijdelijke aanduiding voor inhoud 2"/>
          <p:cNvSpPr>
            <a:spLocks noGrp="1"/>
          </p:cNvSpPr>
          <p:nvPr>
            <p:ph idx="1"/>
          </p:nvPr>
        </p:nvSpPr>
        <p:spPr/>
        <p:txBody>
          <a:bodyPr/>
          <a:lstStyle/>
          <a:p>
            <a:r>
              <a:rPr lang="nl-NL" dirty="0" smtClean="0"/>
              <a:t>Achterhand moederdier schoon</a:t>
            </a:r>
          </a:p>
          <a:p>
            <a:r>
              <a:rPr lang="nl-NL" dirty="0" smtClean="0"/>
              <a:t>Ziektekiemen </a:t>
            </a:r>
          </a:p>
          <a:p>
            <a:r>
              <a:rPr lang="nl-NL" dirty="0" smtClean="0"/>
              <a:t>Zelf helpen</a:t>
            </a:r>
          </a:p>
          <a:p>
            <a:r>
              <a:rPr lang="nl-NL" dirty="0" smtClean="0"/>
              <a:t>Korte nagels </a:t>
            </a:r>
          </a:p>
          <a:p>
            <a:endParaRPr lang="nl-NL" dirty="0"/>
          </a:p>
        </p:txBody>
      </p:sp>
    </p:spTree>
    <p:extLst>
      <p:ext uri="{BB962C8B-B14F-4D97-AF65-F5344CB8AC3E}">
        <p14:creationId xmlns:p14="http://schemas.microsoft.com/office/powerpoint/2010/main" val="4026835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4.4 4.5 en 4.8??</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382901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244B4-67EF-48A9-B1CD-85EC4510DCBB}"/>
              </a:ext>
            </a:extLst>
          </p:cNvPr>
          <p:cNvSpPr>
            <a:spLocks noGrp="1"/>
          </p:cNvSpPr>
          <p:nvPr>
            <p:ph type="ctrTitle"/>
          </p:nvPr>
        </p:nvSpPr>
        <p:spPr>
          <a:xfrm>
            <a:off x="1524000" y="1414594"/>
            <a:ext cx="9144000" cy="932680"/>
          </a:xfrm>
        </p:spPr>
        <p:txBody>
          <a:bodyPr>
            <a:noAutofit/>
          </a:bodyPr>
          <a:lstStyle/>
          <a:p>
            <a:r>
              <a:rPr lang="nl-NL" sz="4000" b="1" dirty="0">
                <a:solidFill>
                  <a:schemeClr val="tx1">
                    <a:lumMod val="95000"/>
                    <a:lumOff val="5000"/>
                  </a:schemeClr>
                </a:solidFill>
                <a:latin typeface="Arial" panose="020B0604020202020204" pitchFamily="34" charset="0"/>
                <a:cs typeface="Arial" panose="020B0604020202020204" pitchFamily="34" charset="0"/>
              </a:rPr>
              <a:t>4.6 &amp; 4.7 Opfok van vogels, vissen, </a:t>
            </a:r>
            <a:r>
              <a:rPr lang="nl-NL" sz="4000" b="1" dirty="0" err="1">
                <a:solidFill>
                  <a:schemeClr val="tx1">
                    <a:lumMod val="95000"/>
                    <a:lumOff val="5000"/>
                  </a:schemeClr>
                </a:solidFill>
                <a:latin typeface="Arial" panose="020B0604020202020204" pitchFamily="34" charset="0"/>
                <a:cs typeface="Arial" panose="020B0604020202020204" pitchFamily="34" charset="0"/>
              </a:rPr>
              <a:t>amfibiëen</a:t>
            </a:r>
            <a:r>
              <a:rPr lang="nl-NL" sz="4000" b="1" dirty="0">
                <a:solidFill>
                  <a:schemeClr val="tx1">
                    <a:lumMod val="95000"/>
                    <a:lumOff val="5000"/>
                  </a:schemeClr>
                </a:solidFill>
                <a:latin typeface="Arial" panose="020B0604020202020204" pitchFamily="34" charset="0"/>
                <a:cs typeface="Arial" panose="020B0604020202020204" pitchFamily="34" charset="0"/>
              </a:rPr>
              <a:t> en reptielen</a:t>
            </a:r>
          </a:p>
        </p:txBody>
      </p:sp>
      <p:sp>
        <p:nvSpPr>
          <p:cNvPr id="3" name="Ondertitel 2">
            <a:extLst>
              <a:ext uri="{FF2B5EF4-FFF2-40B4-BE49-F238E27FC236}">
                <a16:creationId xmlns:a16="http://schemas.microsoft.com/office/drawing/2014/main" id="{CD3EC5E1-326D-4F5D-B614-7CEFE8D5E035}"/>
              </a:ext>
            </a:extLst>
          </p:cNvPr>
          <p:cNvSpPr>
            <a:spLocks noGrp="1"/>
          </p:cNvSpPr>
          <p:nvPr>
            <p:ph type="subTitle" idx="1"/>
          </p:nvPr>
        </p:nvSpPr>
        <p:spPr>
          <a:xfrm>
            <a:off x="1524000" y="2508529"/>
            <a:ext cx="9144000" cy="1655762"/>
          </a:xfrm>
        </p:spPr>
        <p:txBody>
          <a:bodyPr/>
          <a:lstStyle/>
          <a:p>
            <a:r>
              <a:rPr lang="nl-NL" b="1" i="1" dirty="0">
                <a:solidFill>
                  <a:schemeClr val="tx1">
                    <a:lumMod val="95000"/>
                    <a:lumOff val="5000"/>
                  </a:schemeClr>
                </a:solidFill>
                <a:latin typeface="Arial" panose="020B0604020202020204" pitchFamily="34" charset="0"/>
                <a:cs typeface="Arial" panose="020B0604020202020204" pitchFamily="34" charset="0"/>
              </a:rPr>
              <a:t>Laura te Winkel, Maud </a:t>
            </a:r>
            <a:r>
              <a:rPr lang="nl-NL" b="1" i="1" dirty="0" err="1">
                <a:solidFill>
                  <a:schemeClr val="tx1">
                    <a:lumMod val="95000"/>
                    <a:lumOff val="5000"/>
                  </a:schemeClr>
                </a:solidFill>
                <a:latin typeface="Arial" panose="020B0604020202020204" pitchFamily="34" charset="0"/>
                <a:cs typeface="Arial" panose="020B0604020202020204" pitchFamily="34" charset="0"/>
              </a:rPr>
              <a:t>Reulink</a:t>
            </a:r>
            <a:r>
              <a:rPr lang="nl-NL" b="1" i="1" dirty="0">
                <a:solidFill>
                  <a:schemeClr val="tx1">
                    <a:lumMod val="95000"/>
                    <a:lumOff val="5000"/>
                  </a:schemeClr>
                </a:solidFill>
                <a:latin typeface="Arial" panose="020B0604020202020204" pitchFamily="34" charset="0"/>
                <a:cs typeface="Arial" panose="020B0604020202020204" pitchFamily="34" charset="0"/>
              </a:rPr>
              <a:t> en Demi Wijgerink</a:t>
            </a:r>
          </a:p>
        </p:txBody>
      </p:sp>
      <p:pic>
        <p:nvPicPr>
          <p:cNvPr id="5" name="Afbeelding 4">
            <a:extLst>
              <a:ext uri="{FF2B5EF4-FFF2-40B4-BE49-F238E27FC236}">
                <a16:creationId xmlns:a16="http://schemas.microsoft.com/office/drawing/2014/main" id="{9A12F640-8162-4329-950F-E1EAF59B3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5469">
            <a:off x="583164" y="3434656"/>
            <a:ext cx="3520148" cy="2346765"/>
          </a:xfrm>
          <a:prstGeom prst="rect">
            <a:avLst/>
          </a:prstGeom>
        </p:spPr>
      </p:pic>
      <p:pic>
        <p:nvPicPr>
          <p:cNvPr id="7" name="Afbeelding 6">
            <a:extLst>
              <a:ext uri="{FF2B5EF4-FFF2-40B4-BE49-F238E27FC236}">
                <a16:creationId xmlns:a16="http://schemas.microsoft.com/office/drawing/2014/main" id="{331634F2-99EC-4FB1-AF44-BF1C96A5E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7995">
            <a:off x="4246945" y="3351479"/>
            <a:ext cx="3698111" cy="2163895"/>
          </a:xfrm>
          <a:prstGeom prst="rect">
            <a:avLst/>
          </a:prstGeom>
        </p:spPr>
      </p:pic>
      <p:pic>
        <p:nvPicPr>
          <p:cNvPr id="9" name="Afbeelding 8">
            <a:extLst>
              <a:ext uri="{FF2B5EF4-FFF2-40B4-BE49-F238E27FC236}">
                <a16:creationId xmlns:a16="http://schemas.microsoft.com/office/drawing/2014/main" id="{1C152B62-52AD-45E4-9108-641633D90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8985">
            <a:off x="8033426" y="3203370"/>
            <a:ext cx="3690167" cy="2460112"/>
          </a:xfrm>
          <a:prstGeom prst="rect">
            <a:avLst/>
          </a:prstGeom>
        </p:spPr>
      </p:pic>
    </p:spTree>
    <p:extLst>
      <p:ext uri="{BB962C8B-B14F-4D97-AF65-F5344CB8AC3E}">
        <p14:creationId xmlns:p14="http://schemas.microsoft.com/office/powerpoint/2010/main" val="1399583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4F7AF-2E60-43B7-AF6C-B3BCD5B9B757}"/>
              </a:ext>
            </a:extLst>
          </p:cNvPr>
          <p:cNvSpPr>
            <a:spLocks noGrp="1"/>
          </p:cNvSpPr>
          <p:nvPr>
            <p:ph type="title"/>
          </p:nvPr>
        </p:nvSpPr>
        <p:spPr>
          <a:xfrm>
            <a:off x="556181" y="365125"/>
            <a:ext cx="10797619" cy="4376557"/>
          </a:xfrm>
        </p:spPr>
        <p:txBody>
          <a:bodyPr>
            <a:normAutofit/>
          </a:bodyPr>
          <a:lstStyle/>
          <a:p>
            <a:r>
              <a:rPr lang="nl-NL" sz="4000" dirty="0"/>
              <a:t> </a:t>
            </a:r>
          </a:p>
        </p:txBody>
      </p:sp>
      <p:pic>
        <p:nvPicPr>
          <p:cNvPr id="5" name="Tijdelijke aanduiding voor inhoud 4">
            <a:extLst>
              <a:ext uri="{FF2B5EF4-FFF2-40B4-BE49-F238E27FC236}">
                <a16:creationId xmlns:a16="http://schemas.microsoft.com/office/drawing/2014/main" id="{B5F0364A-5A11-4947-B1B2-2E9FF40B74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828827" cy="2453319"/>
          </a:xfrm>
        </p:spPr>
      </p:pic>
      <p:pic>
        <p:nvPicPr>
          <p:cNvPr id="7" name="Afbeelding 6">
            <a:extLst>
              <a:ext uri="{FF2B5EF4-FFF2-40B4-BE49-F238E27FC236}">
                <a16:creationId xmlns:a16="http://schemas.microsoft.com/office/drawing/2014/main" id="{D5FE40B3-F59B-4C88-856A-A1FF8749E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 y="4064703"/>
            <a:ext cx="6164745" cy="2794684"/>
          </a:xfrm>
          <a:prstGeom prst="rect">
            <a:avLst/>
          </a:prstGeom>
        </p:spPr>
      </p:pic>
      <p:pic>
        <p:nvPicPr>
          <p:cNvPr id="9" name="Afbeelding 8">
            <a:extLst>
              <a:ext uri="{FF2B5EF4-FFF2-40B4-BE49-F238E27FC236}">
                <a16:creationId xmlns:a16="http://schemas.microsoft.com/office/drawing/2014/main" id="{03629D53-96E1-4D1B-8506-BBC39029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040" y="3781671"/>
            <a:ext cx="3090594" cy="3076329"/>
          </a:xfrm>
          <a:prstGeom prst="rect">
            <a:avLst/>
          </a:prstGeom>
        </p:spPr>
      </p:pic>
      <p:pic>
        <p:nvPicPr>
          <p:cNvPr id="11" name="Afbeelding 10">
            <a:extLst>
              <a:ext uri="{FF2B5EF4-FFF2-40B4-BE49-F238E27FC236}">
                <a16:creationId xmlns:a16="http://schemas.microsoft.com/office/drawing/2014/main" id="{A3A5B9FE-2578-48C0-907E-56DFC5399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827" y="0"/>
            <a:ext cx="3215192" cy="2453319"/>
          </a:xfrm>
          <a:prstGeom prst="rect">
            <a:avLst/>
          </a:prstGeom>
        </p:spPr>
      </p:pic>
      <p:pic>
        <p:nvPicPr>
          <p:cNvPr id="13" name="Afbeelding 12">
            <a:extLst>
              <a:ext uri="{FF2B5EF4-FFF2-40B4-BE49-F238E27FC236}">
                <a16:creationId xmlns:a16="http://schemas.microsoft.com/office/drawing/2014/main" id="{D7ED6FC9-2619-4AFD-9F11-503158228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018" y="0"/>
            <a:ext cx="4943465" cy="3429000"/>
          </a:xfrm>
          <a:prstGeom prst="rect">
            <a:avLst/>
          </a:prstGeom>
        </p:spPr>
      </p:pic>
    </p:spTree>
    <p:extLst>
      <p:ext uri="{BB962C8B-B14F-4D97-AF65-F5344CB8AC3E}">
        <p14:creationId xmlns:p14="http://schemas.microsoft.com/office/powerpoint/2010/main" val="1113088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5E6A6-C70D-48E2-B873-1664D270974E}"/>
              </a:ext>
            </a:extLst>
          </p:cNvPr>
          <p:cNvSpPr>
            <a:spLocks noGrp="1"/>
          </p:cNvSpPr>
          <p:nvPr>
            <p:ph type="title"/>
          </p:nvPr>
        </p:nvSpPr>
        <p:spPr>
          <a:xfrm>
            <a:off x="838200" y="365125"/>
            <a:ext cx="10515600" cy="945515"/>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Kunstmatige opfok</a:t>
            </a:r>
          </a:p>
        </p:txBody>
      </p:sp>
      <p:sp>
        <p:nvSpPr>
          <p:cNvPr id="3" name="Tijdelijke aanduiding voor inhoud 2">
            <a:extLst>
              <a:ext uri="{FF2B5EF4-FFF2-40B4-BE49-F238E27FC236}">
                <a16:creationId xmlns:a16="http://schemas.microsoft.com/office/drawing/2014/main" id="{BF2266A8-FEBE-432E-978A-D2CF05176879}"/>
              </a:ext>
            </a:extLst>
          </p:cNvPr>
          <p:cNvSpPr>
            <a:spLocks noGrp="1"/>
          </p:cNvSpPr>
          <p:nvPr>
            <p:ph idx="1"/>
          </p:nvPr>
        </p:nvSpPr>
        <p:spPr>
          <a:xfrm>
            <a:off x="838200" y="1310639"/>
            <a:ext cx="10515600" cy="4866323"/>
          </a:xfrm>
        </p:spPr>
        <p:txBody>
          <a:bodyPr/>
          <a:lstStyle/>
          <a:p>
            <a:pPr marL="0" indent="0">
              <a:buNone/>
            </a:pPr>
            <a:r>
              <a:rPr lang="nl-NL" dirty="0">
                <a:solidFill>
                  <a:schemeClr val="bg1"/>
                </a:solidFill>
                <a:latin typeface="Arial" panose="020B0604020202020204" pitchFamily="34" charset="0"/>
                <a:cs typeface="Arial" panose="020B0604020202020204" pitchFamily="34" charset="0"/>
              </a:rPr>
              <a:t>Kuikens mogen pas uit de broedmachine worden geplaatst als ze volledig gedroogd zijn. Ze kunnen dan in een opfokbak geplaatst worden, een goede temperatuur is belangrijk en kun je regelen door middel van een warmtelamp. De temperatuur mag elke wek een beetje dalen en zodra ze helemaal in de veren zitten mogen ze onder de warmtelamp vandaan. Houtkrullen is een geschikte bodembedekking.</a:t>
            </a:r>
          </a:p>
          <a:p>
            <a:pPr marL="0" indent="0">
              <a:buNone/>
            </a:pPr>
            <a:endParaRPr lang="nl-NL" dirty="0">
              <a:solidFill>
                <a:schemeClr val="bg1"/>
              </a:solidFill>
              <a:latin typeface="Arial" panose="020B0604020202020204" pitchFamily="34" charset="0"/>
              <a:cs typeface="Arial" panose="020B0604020202020204" pitchFamily="34" charset="0"/>
            </a:endParaRPr>
          </a:p>
          <a:p>
            <a:pPr marL="0" indent="0">
              <a:buNone/>
            </a:pPr>
            <a:r>
              <a:rPr lang="nl-NL" dirty="0">
                <a:solidFill>
                  <a:schemeClr val="bg1"/>
                </a:solidFill>
                <a:latin typeface="Arial" panose="020B0604020202020204" pitchFamily="34" charset="0"/>
                <a:cs typeface="Arial" panose="020B0604020202020204" pitchFamily="34" charset="0"/>
              </a:rPr>
              <a:t>Eenden mogen pas toegang tot een vijver krijgen als hun </a:t>
            </a:r>
            <a:r>
              <a:rPr lang="nl-NL" i="1" u="sng" dirty="0">
                <a:solidFill>
                  <a:schemeClr val="bg1"/>
                </a:solidFill>
                <a:latin typeface="Arial" panose="020B0604020202020204" pitchFamily="34" charset="0"/>
                <a:cs typeface="Arial" panose="020B0604020202020204" pitchFamily="34" charset="0"/>
              </a:rPr>
              <a:t>stuitklier</a:t>
            </a:r>
            <a:r>
              <a:rPr lang="nl-NL" dirty="0">
                <a:solidFill>
                  <a:schemeClr val="bg1"/>
                </a:solidFill>
                <a:latin typeface="Arial" panose="020B0604020202020204" pitchFamily="34" charset="0"/>
                <a:cs typeface="Arial" panose="020B0604020202020204" pitchFamily="34" charset="0"/>
              </a:rPr>
              <a:t> gaat werken, dit zorgt voor een vetlaag en een waterafstotend verenpak.</a:t>
            </a:r>
          </a:p>
        </p:txBody>
      </p:sp>
    </p:spTree>
    <p:extLst>
      <p:ext uri="{BB962C8B-B14F-4D97-AF65-F5344CB8AC3E}">
        <p14:creationId xmlns:p14="http://schemas.microsoft.com/office/powerpoint/2010/main" val="3971333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C4740-8B1F-4053-B88C-85488E5166C5}"/>
              </a:ext>
            </a:extLst>
          </p:cNvPr>
          <p:cNvSpPr>
            <a:spLocks noGrp="1"/>
          </p:cNvSpPr>
          <p:nvPr>
            <p:ph type="title"/>
          </p:nvPr>
        </p:nvSpPr>
        <p:spPr/>
        <p:txBody>
          <a:bodyPr>
            <a:normAutofit/>
          </a:bodyPr>
          <a:lstStyle/>
          <a:p>
            <a:r>
              <a:rPr lang="nl-NL" sz="3600" b="1" dirty="0">
                <a:solidFill>
                  <a:schemeClr val="bg1"/>
                </a:solidFill>
                <a:latin typeface="Arial" panose="020B0604020202020204" pitchFamily="34" charset="0"/>
                <a:cs typeface="Arial" panose="020B0604020202020204" pitchFamily="34" charset="0"/>
              </a:rPr>
              <a:t>Identificatie en </a:t>
            </a:r>
            <a:r>
              <a:rPr lang="nl-NL" sz="3600" b="1">
                <a:solidFill>
                  <a:schemeClr val="bg1"/>
                </a:solidFill>
                <a:latin typeface="Arial" panose="020B0604020202020204" pitchFamily="34" charset="0"/>
                <a:cs typeface="Arial" panose="020B0604020202020204" pitchFamily="34" charset="0"/>
              </a:rPr>
              <a:t>resgistratie</a:t>
            </a:r>
            <a:endParaRPr lang="nl-NL" sz="3600"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B733B1AC-2EF0-4C18-BD0C-8B8498716C16}"/>
              </a:ext>
            </a:extLst>
          </p:cNvPr>
          <p:cNvSpPr>
            <a:spLocks noGrp="1"/>
          </p:cNvSpPr>
          <p:nvPr>
            <p:ph idx="1"/>
          </p:nvPr>
        </p:nvSpPr>
        <p:spPr>
          <a:xfrm>
            <a:off x="838200" y="1476375"/>
            <a:ext cx="10515600" cy="4700588"/>
          </a:xfrm>
        </p:spPr>
        <p:txBody>
          <a:bodyPr/>
          <a:lstStyle/>
          <a:p>
            <a:pPr marL="0" indent="0">
              <a:buNone/>
            </a:pPr>
            <a:r>
              <a:rPr lang="nl-NL" dirty="0">
                <a:solidFill>
                  <a:schemeClr val="bg1"/>
                </a:solidFill>
                <a:latin typeface="Arial" panose="020B0604020202020204" pitchFamily="34" charset="0"/>
                <a:cs typeface="Arial" panose="020B0604020202020204" pitchFamily="34" charset="0"/>
              </a:rPr>
              <a:t>Dit gebeurd het meest door middel van een </a:t>
            </a:r>
            <a:r>
              <a:rPr lang="nl-NL" i="1" u="sng" dirty="0">
                <a:solidFill>
                  <a:schemeClr val="bg1"/>
                </a:solidFill>
                <a:latin typeface="Arial" panose="020B0604020202020204" pitchFamily="34" charset="0"/>
                <a:cs typeface="Arial" panose="020B0604020202020204" pitchFamily="34" charset="0"/>
              </a:rPr>
              <a:t>voetring</a:t>
            </a:r>
            <a:r>
              <a:rPr lang="nl-NL" dirty="0">
                <a:solidFill>
                  <a:schemeClr val="bg1"/>
                </a:solidFill>
                <a:latin typeface="Arial" panose="020B0604020202020204" pitchFamily="34" charset="0"/>
                <a:cs typeface="Arial" panose="020B0604020202020204" pitchFamily="34" charset="0"/>
              </a:rPr>
              <a:t>, dit kan een </a:t>
            </a:r>
            <a:r>
              <a:rPr lang="nl-NL" i="1" u="sng" dirty="0">
                <a:solidFill>
                  <a:schemeClr val="bg1"/>
                </a:solidFill>
                <a:latin typeface="Arial" panose="020B0604020202020204" pitchFamily="34" charset="0"/>
                <a:cs typeface="Arial" panose="020B0604020202020204" pitchFamily="34" charset="0"/>
              </a:rPr>
              <a:t>vaste</a:t>
            </a:r>
            <a:r>
              <a:rPr lang="nl-NL" dirty="0">
                <a:solidFill>
                  <a:schemeClr val="bg1"/>
                </a:solidFill>
                <a:latin typeface="Arial" panose="020B0604020202020204" pitchFamily="34" charset="0"/>
                <a:cs typeface="Arial" panose="020B0604020202020204" pitchFamily="34" charset="0"/>
              </a:rPr>
              <a:t> of </a:t>
            </a:r>
            <a:r>
              <a:rPr lang="nl-NL" i="1" u="sng" dirty="0">
                <a:solidFill>
                  <a:schemeClr val="bg1"/>
                </a:solidFill>
                <a:latin typeface="Arial" panose="020B0604020202020204" pitchFamily="34" charset="0"/>
                <a:cs typeface="Arial" panose="020B0604020202020204" pitchFamily="34" charset="0"/>
              </a:rPr>
              <a:t>geknepen</a:t>
            </a:r>
            <a:r>
              <a:rPr lang="nl-NL" dirty="0">
                <a:solidFill>
                  <a:schemeClr val="bg1"/>
                </a:solidFill>
                <a:latin typeface="Arial" panose="020B0604020202020204" pitchFamily="34" charset="0"/>
                <a:cs typeface="Arial" panose="020B0604020202020204" pitchFamily="34" charset="0"/>
              </a:rPr>
              <a:t> ring zijn. Het is niet bij alle vogels verplicht. Zorg ervoor dat de ringmaat goed bij de poot past en er niet afgaat.</a:t>
            </a:r>
          </a:p>
          <a:p>
            <a:pPr marL="0" indent="0">
              <a:buNone/>
            </a:pPr>
            <a:endParaRPr lang="nl-NL" dirty="0">
              <a:solidFill>
                <a:schemeClr val="bg1"/>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48301AF3-6720-4FA4-A69C-897A37F1E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299" y="3429000"/>
            <a:ext cx="2790825" cy="2790825"/>
          </a:xfrm>
          <a:prstGeom prst="rect">
            <a:avLst/>
          </a:prstGeom>
        </p:spPr>
      </p:pic>
      <p:pic>
        <p:nvPicPr>
          <p:cNvPr id="7" name="Afbeelding 6">
            <a:extLst>
              <a:ext uri="{FF2B5EF4-FFF2-40B4-BE49-F238E27FC236}">
                <a16:creationId xmlns:a16="http://schemas.microsoft.com/office/drawing/2014/main" id="{5DD8CA77-9B36-4FF5-BEE6-F76899E76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556" y="3110231"/>
            <a:ext cx="3382644" cy="3382644"/>
          </a:xfrm>
          <a:prstGeom prst="rect">
            <a:avLst/>
          </a:prstGeom>
        </p:spPr>
      </p:pic>
    </p:spTree>
    <p:extLst>
      <p:ext uri="{BB962C8B-B14F-4D97-AF65-F5344CB8AC3E}">
        <p14:creationId xmlns:p14="http://schemas.microsoft.com/office/powerpoint/2010/main" val="2055556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34210-6BBA-4A47-971C-76B3760BC71C}"/>
              </a:ext>
            </a:extLst>
          </p:cNvPr>
          <p:cNvSpPr>
            <a:spLocks noGrp="1"/>
          </p:cNvSpPr>
          <p:nvPr>
            <p:ph type="title"/>
          </p:nvPr>
        </p:nvSpPr>
        <p:spPr>
          <a:xfrm>
            <a:off x="838200" y="365126"/>
            <a:ext cx="10515600" cy="1073150"/>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Verplichte vaccinaties</a:t>
            </a:r>
          </a:p>
        </p:txBody>
      </p:sp>
      <p:sp>
        <p:nvSpPr>
          <p:cNvPr id="3" name="Tijdelijke aanduiding voor inhoud 2">
            <a:extLst>
              <a:ext uri="{FF2B5EF4-FFF2-40B4-BE49-F238E27FC236}">
                <a16:creationId xmlns:a16="http://schemas.microsoft.com/office/drawing/2014/main" id="{BC206DB3-087E-4E35-B629-84C132393219}"/>
              </a:ext>
            </a:extLst>
          </p:cNvPr>
          <p:cNvSpPr>
            <a:spLocks noGrp="1"/>
          </p:cNvSpPr>
          <p:nvPr>
            <p:ph idx="1"/>
          </p:nvPr>
        </p:nvSpPr>
        <p:spPr>
          <a:xfrm>
            <a:off x="838200" y="1438276"/>
            <a:ext cx="10515600" cy="4738687"/>
          </a:xfrm>
        </p:spPr>
        <p:txBody>
          <a:bodyPr>
            <a:normAutofit/>
          </a:bodyPr>
          <a:lstStyle/>
          <a:p>
            <a:pPr>
              <a:buFontTx/>
              <a:buChar char="-"/>
            </a:pPr>
            <a:r>
              <a:rPr lang="nl-NL" dirty="0">
                <a:solidFill>
                  <a:schemeClr val="bg1"/>
                </a:solidFill>
                <a:latin typeface="Arial" panose="020B0604020202020204" pitchFamily="34" charset="0"/>
                <a:cs typeface="Arial" panose="020B0604020202020204" pitchFamily="34" charset="0"/>
              </a:rPr>
              <a:t>NCD (New </a:t>
            </a:r>
            <a:r>
              <a:rPr lang="nl-NL" dirty="0" err="1">
                <a:solidFill>
                  <a:schemeClr val="bg1"/>
                </a:solidFill>
                <a:latin typeface="Arial" panose="020B0604020202020204" pitchFamily="34" charset="0"/>
                <a:cs typeface="Arial" panose="020B0604020202020204" pitchFamily="34" charset="0"/>
              </a:rPr>
              <a:t>Castle</a:t>
            </a:r>
            <a:r>
              <a:rPr lang="nl-NL" dirty="0">
                <a:solidFill>
                  <a:schemeClr val="bg1"/>
                </a:solidFill>
                <a:latin typeface="Arial" panose="020B0604020202020204" pitchFamily="34" charset="0"/>
                <a:cs typeface="Arial" panose="020B0604020202020204" pitchFamily="34" charset="0"/>
              </a:rPr>
              <a:t> </a:t>
            </a:r>
            <a:r>
              <a:rPr lang="nl-NL" dirty="0" err="1">
                <a:solidFill>
                  <a:schemeClr val="bg1"/>
                </a:solidFill>
                <a:latin typeface="Arial" panose="020B0604020202020204" pitchFamily="34" charset="0"/>
                <a:cs typeface="Arial" panose="020B0604020202020204" pitchFamily="34" charset="0"/>
              </a:rPr>
              <a:t>Disease</a:t>
            </a:r>
            <a:r>
              <a:rPr lang="nl-NL" dirty="0">
                <a:solidFill>
                  <a:schemeClr val="bg1"/>
                </a:solidFill>
                <a:latin typeface="Arial" panose="020B0604020202020204" pitchFamily="34" charset="0"/>
                <a:cs typeface="Arial" panose="020B0604020202020204" pitchFamily="34" charset="0"/>
              </a:rPr>
              <a:t>) kippen en kalkoenen</a:t>
            </a:r>
          </a:p>
          <a:p>
            <a:pPr>
              <a:buFontTx/>
              <a:buChar char="-"/>
            </a:pPr>
            <a:r>
              <a:rPr lang="nl-NL" dirty="0" err="1">
                <a:solidFill>
                  <a:schemeClr val="bg1"/>
                </a:solidFill>
                <a:latin typeface="Arial" panose="020B0604020202020204" pitchFamily="34" charset="0"/>
                <a:cs typeface="Arial" panose="020B0604020202020204" pitchFamily="34" charset="0"/>
              </a:rPr>
              <a:t>Paramyxo</a:t>
            </a:r>
            <a:r>
              <a:rPr lang="nl-NL" dirty="0">
                <a:solidFill>
                  <a:schemeClr val="bg1"/>
                </a:solidFill>
                <a:latin typeface="Arial" panose="020B0604020202020204" pitchFamily="34" charset="0"/>
                <a:cs typeface="Arial" panose="020B0604020202020204" pitchFamily="34" charset="0"/>
              </a:rPr>
              <a:t> sierduiven</a:t>
            </a:r>
          </a:p>
          <a:p>
            <a:pPr>
              <a:buFontTx/>
              <a:buChar char="-"/>
            </a:pPr>
            <a:r>
              <a:rPr lang="nl-NL" dirty="0">
                <a:solidFill>
                  <a:schemeClr val="bg1"/>
                </a:solidFill>
                <a:latin typeface="Arial" panose="020B0604020202020204" pitchFamily="34" charset="0"/>
                <a:cs typeface="Arial" panose="020B0604020202020204" pitchFamily="34" charset="0"/>
              </a:rPr>
              <a:t>Kanariepokken vinken en kanaries</a:t>
            </a:r>
          </a:p>
        </p:txBody>
      </p:sp>
    </p:spTree>
    <p:extLst>
      <p:ext uri="{BB962C8B-B14F-4D97-AF65-F5344CB8AC3E}">
        <p14:creationId xmlns:p14="http://schemas.microsoft.com/office/powerpoint/2010/main" val="3019195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65496-C5B5-4D6A-B4CA-7AD1E67B24DB}"/>
              </a:ext>
            </a:extLst>
          </p:cNvPr>
          <p:cNvSpPr>
            <a:spLocks noGrp="1"/>
          </p:cNvSpPr>
          <p:nvPr>
            <p:ph type="title"/>
          </p:nvPr>
        </p:nvSpPr>
        <p:spPr>
          <a:xfrm>
            <a:off x="838200" y="365125"/>
            <a:ext cx="10515600" cy="1177925"/>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Opfok van vissen</a:t>
            </a:r>
          </a:p>
        </p:txBody>
      </p:sp>
      <p:sp>
        <p:nvSpPr>
          <p:cNvPr id="3" name="Tijdelijke aanduiding voor inhoud 2">
            <a:extLst>
              <a:ext uri="{FF2B5EF4-FFF2-40B4-BE49-F238E27FC236}">
                <a16:creationId xmlns:a16="http://schemas.microsoft.com/office/drawing/2014/main" id="{8BF13DAD-06E4-4A8F-8B4A-3265A3051929}"/>
              </a:ext>
            </a:extLst>
          </p:cNvPr>
          <p:cNvSpPr>
            <a:spLocks noGrp="1"/>
          </p:cNvSpPr>
          <p:nvPr>
            <p:ph idx="1"/>
          </p:nvPr>
        </p:nvSpPr>
        <p:spPr>
          <a:xfrm>
            <a:off x="838200" y="1323976"/>
            <a:ext cx="10515600" cy="3952874"/>
          </a:xfrm>
        </p:spPr>
        <p:txBody>
          <a:bodyPr/>
          <a:lstStyle/>
          <a:p>
            <a:pPr marL="0" indent="0">
              <a:buNone/>
            </a:pPr>
            <a:r>
              <a:rPr lang="nl-NL" b="1" dirty="0">
                <a:solidFill>
                  <a:schemeClr val="bg1"/>
                </a:solidFill>
                <a:latin typeface="Arial" panose="020B0604020202020204" pitchFamily="34" charset="0"/>
                <a:cs typeface="Arial" panose="020B0604020202020204" pitchFamily="34" charset="0"/>
              </a:rPr>
              <a:t>Broedzorg &amp; opfokbak &gt; </a:t>
            </a:r>
            <a:r>
              <a:rPr lang="nl-NL" dirty="0">
                <a:solidFill>
                  <a:schemeClr val="bg1"/>
                </a:solidFill>
                <a:latin typeface="Arial" panose="020B0604020202020204" pitchFamily="34" charset="0"/>
                <a:cs typeface="Arial" panose="020B0604020202020204" pitchFamily="34" charset="0"/>
              </a:rPr>
              <a:t>Als de ouderdieren geen broedzorg kennen dan is het verstandig om de jonge vissen in een opfokbak te plaatsen. </a:t>
            </a:r>
          </a:p>
          <a:p>
            <a:pPr marL="0" indent="0">
              <a:buNone/>
            </a:pPr>
            <a:r>
              <a:rPr lang="nl-NL" dirty="0">
                <a:solidFill>
                  <a:schemeClr val="bg1"/>
                </a:solidFill>
                <a:latin typeface="Arial" panose="020B0604020202020204" pitchFamily="34" charset="0"/>
                <a:cs typeface="Arial" panose="020B0604020202020204" pitchFamily="34" charset="0"/>
              </a:rPr>
              <a:t>Als de ouderdieren het wel kennen kun je de jonge vissen bij de ouders laten en als de broedzorg over is naar de opfokbak verplaatsen. </a:t>
            </a:r>
          </a:p>
          <a:p>
            <a:pPr marL="0" indent="0">
              <a:buNone/>
            </a:pPr>
            <a:r>
              <a:rPr lang="nl-NL" dirty="0">
                <a:solidFill>
                  <a:schemeClr val="bg1"/>
                </a:solidFill>
                <a:latin typeface="Arial" panose="020B0604020202020204" pitchFamily="34" charset="0"/>
                <a:cs typeface="Arial" panose="020B0604020202020204" pitchFamily="34" charset="0"/>
              </a:rPr>
              <a:t>Om ze over te plaatsen gebruik je een bak met water uit de opfokbak om ze te verplaatsen. Het water is de opfokbak moet gelijk zijn aan het water uit de bak waar de ouderdieren in zitten.</a:t>
            </a:r>
          </a:p>
        </p:txBody>
      </p:sp>
    </p:spTree>
    <p:extLst>
      <p:ext uri="{BB962C8B-B14F-4D97-AF65-F5344CB8AC3E}">
        <p14:creationId xmlns:p14="http://schemas.microsoft.com/office/powerpoint/2010/main" val="297515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72384-8F72-4391-951F-DD343E95FA99}"/>
              </a:ext>
            </a:extLst>
          </p:cNvPr>
          <p:cNvSpPr>
            <a:spLocks noGrp="1"/>
          </p:cNvSpPr>
          <p:nvPr>
            <p:ph type="title"/>
          </p:nvPr>
        </p:nvSpPr>
        <p:spPr>
          <a:xfrm>
            <a:off x="838200" y="365125"/>
            <a:ext cx="10515600" cy="1120775"/>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Voeren van jonge vissen</a:t>
            </a:r>
          </a:p>
        </p:txBody>
      </p:sp>
      <p:sp>
        <p:nvSpPr>
          <p:cNvPr id="3" name="Tijdelijke aanduiding voor inhoud 2">
            <a:extLst>
              <a:ext uri="{FF2B5EF4-FFF2-40B4-BE49-F238E27FC236}">
                <a16:creationId xmlns:a16="http://schemas.microsoft.com/office/drawing/2014/main" id="{34731DA4-F11A-4293-B2A5-C7241D427E5C}"/>
              </a:ext>
            </a:extLst>
          </p:cNvPr>
          <p:cNvSpPr>
            <a:spLocks noGrp="1"/>
          </p:cNvSpPr>
          <p:nvPr>
            <p:ph idx="1"/>
          </p:nvPr>
        </p:nvSpPr>
        <p:spPr>
          <a:xfrm>
            <a:off x="838200" y="1390650"/>
            <a:ext cx="10515600" cy="4786313"/>
          </a:xfrm>
        </p:spPr>
        <p:txBody>
          <a:bodyPr/>
          <a:lstStyle/>
          <a:p>
            <a:pPr marL="0" indent="0">
              <a:buNone/>
            </a:pPr>
            <a:r>
              <a:rPr lang="nl-NL" b="1" dirty="0">
                <a:solidFill>
                  <a:schemeClr val="bg1"/>
                </a:solidFill>
                <a:latin typeface="Arial" panose="020B0604020202020204" pitchFamily="34" charset="0"/>
                <a:cs typeface="Arial" panose="020B0604020202020204" pitchFamily="34" charset="0"/>
              </a:rPr>
              <a:t>Jonge vissen voeren &gt; </a:t>
            </a:r>
            <a:r>
              <a:rPr lang="nl-NL" dirty="0">
                <a:solidFill>
                  <a:schemeClr val="bg1"/>
                </a:solidFill>
                <a:latin typeface="Arial" panose="020B0604020202020204" pitchFamily="34" charset="0"/>
                <a:cs typeface="Arial" panose="020B0604020202020204" pitchFamily="34" charset="0"/>
              </a:rPr>
              <a:t>Om te zorgen dat de jonge vissen goed groeien moet je het juiste voer voeren. </a:t>
            </a:r>
          </a:p>
          <a:p>
            <a:pPr marL="0" indent="0">
              <a:buNone/>
            </a:pPr>
            <a:r>
              <a:rPr lang="nl-NL" dirty="0">
                <a:solidFill>
                  <a:schemeClr val="bg1"/>
                </a:solidFill>
                <a:latin typeface="Arial" panose="020B0604020202020204" pitchFamily="34" charset="0"/>
                <a:cs typeface="Arial" panose="020B0604020202020204" pitchFamily="34" charset="0"/>
              </a:rPr>
              <a:t>Begin alleen nooit meteen met de jonge vissen te voeren. Dit is omdat na uitkomst hebben de jonge vissen nog een dooierzak en daaraan hebben ze de eerste tijd nog genoeg. </a:t>
            </a:r>
          </a:p>
          <a:p>
            <a:pPr marL="0" indent="0">
              <a:buNone/>
            </a:pPr>
            <a:r>
              <a:rPr lang="nl-NL" dirty="0">
                <a:solidFill>
                  <a:schemeClr val="bg1"/>
                </a:solidFill>
                <a:latin typeface="Arial" panose="020B0604020202020204" pitchFamily="34" charset="0"/>
                <a:cs typeface="Arial" panose="020B0604020202020204" pitchFamily="34" charset="0"/>
              </a:rPr>
              <a:t>Als de dooierzak niet meer zichtbaar is dan kun je beginnen met voeren. </a:t>
            </a:r>
          </a:p>
          <a:p>
            <a:pPr marL="0" indent="0">
              <a:buNone/>
            </a:pPr>
            <a:r>
              <a:rPr lang="nl-NL" dirty="0">
                <a:solidFill>
                  <a:schemeClr val="bg1"/>
                </a:solidFill>
                <a:latin typeface="Arial" panose="020B0604020202020204" pitchFamily="34" charset="0"/>
                <a:cs typeface="Arial" panose="020B0604020202020204" pitchFamily="34" charset="0"/>
              </a:rPr>
              <a:t>Omdat de jongen nog geen vetreserves hebben moet je ze meerdere keren per dag voeren. </a:t>
            </a:r>
          </a:p>
        </p:txBody>
      </p:sp>
    </p:spTree>
    <p:extLst>
      <p:ext uri="{BB962C8B-B14F-4D97-AF65-F5344CB8AC3E}">
        <p14:creationId xmlns:p14="http://schemas.microsoft.com/office/powerpoint/2010/main" val="473973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F2A82-916B-476A-80C4-27FE4F34DAF8}"/>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a16="http://schemas.microsoft.com/office/drawing/2014/main" id="{BCE0B349-CD27-42C1-8D50-3CD021725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64303" cy="3857625"/>
          </a:xfrm>
        </p:spPr>
      </p:pic>
      <p:pic>
        <p:nvPicPr>
          <p:cNvPr id="7" name="Afbeelding 6">
            <a:extLst>
              <a:ext uri="{FF2B5EF4-FFF2-40B4-BE49-F238E27FC236}">
                <a16:creationId xmlns:a16="http://schemas.microsoft.com/office/drawing/2014/main" id="{1C53C4BB-F03E-4805-B61B-5C252C752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7244">
            <a:off x="7605899" y="713581"/>
            <a:ext cx="2569029" cy="5619750"/>
          </a:xfrm>
          <a:prstGeom prst="rect">
            <a:avLst/>
          </a:prstGeom>
        </p:spPr>
      </p:pic>
    </p:spTree>
    <p:extLst>
      <p:ext uri="{BB962C8B-B14F-4D97-AF65-F5344CB8AC3E}">
        <p14:creationId xmlns:p14="http://schemas.microsoft.com/office/powerpoint/2010/main" val="177121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7B078-8B6D-4574-BF93-8A99B806778A}"/>
              </a:ext>
            </a:extLst>
          </p:cNvPr>
          <p:cNvSpPr>
            <a:spLocks noGrp="1"/>
          </p:cNvSpPr>
          <p:nvPr>
            <p:ph type="title"/>
          </p:nvPr>
        </p:nvSpPr>
        <p:spPr>
          <a:xfrm>
            <a:off x="838200" y="365126"/>
            <a:ext cx="10515600" cy="1016000"/>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Opfok van reptielen</a:t>
            </a:r>
          </a:p>
        </p:txBody>
      </p:sp>
      <p:sp>
        <p:nvSpPr>
          <p:cNvPr id="3" name="Tijdelijke aanduiding voor inhoud 2">
            <a:extLst>
              <a:ext uri="{FF2B5EF4-FFF2-40B4-BE49-F238E27FC236}">
                <a16:creationId xmlns:a16="http://schemas.microsoft.com/office/drawing/2014/main" id="{D63F97C4-2058-41C3-B4E1-6561D6F9B817}"/>
              </a:ext>
            </a:extLst>
          </p:cNvPr>
          <p:cNvSpPr>
            <a:spLocks noGrp="1"/>
          </p:cNvSpPr>
          <p:nvPr>
            <p:ph idx="1"/>
          </p:nvPr>
        </p:nvSpPr>
        <p:spPr>
          <a:xfrm>
            <a:off x="838200" y="1533525"/>
            <a:ext cx="10515600" cy="4643438"/>
          </a:xfrm>
        </p:spPr>
        <p:txBody>
          <a:bodyPr/>
          <a:lstStyle/>
          <a:p>
            <a:pPr marL="0" indent="0">
              <a:buNone/>
            </a:pPr>
            <a:r>
              <a:rPr lang="nl-NL" b="1" dirty="0">
                <a:solidFill>
                  <a:schemeClr val="bg1"/>
                </a:solidFill>
                <a:latin typeface="Arial" panose="020B0604020202020204" pitchFamily="34" charset="0"/>
                <a:cs typeface="Arial" panose="020B0604020202020204" pitchFamily="34" charset="0"/>
              </a:rPr>
              <a:t>Het terrarium &gt; </a:t>
            </a:r>
            <a:r>
              <a:rPr lang="nl-NL" dirty="0">
                <a:solidFill>
                  <a:schemeClr val="bg1"/>
                </a:solidFill>
                <a:latin typeface="Arial" panose="020B0604020202020204" pitchFamily="34" charset="0"/>
                <a:cs typeface="Arial" panose="020B0604020202020204" pitchFamily="34" charset="0"/>
              </a:rPr>
              <a:t>Waar je de jonge reptielen gaat opvoeden moet zo gelijk mogelijk zijn aan dat van de ouderdieren. De temperatuur moet gelijk zijn maar de luchtvochtigheid hoger om te voorkomen dat de jonge dieren uitdrogen. Niet alleen moet je de luchtvochtigheid verhogen maar ook de jonge dieren besproeien met water iedere dag. </a:t>
            </a:r>
          </a:p>
          <a:p>
            <a:pPr marL="0" indent="0">
              <a:buNone/>
            </a:pPr>
            <a:r>
              <a:rPr lang="nl-NL" dirty="0">
                <a:solidFill>
                  <a:schemeClr val="bg1"/>
                </a:solidFill>
                <a:latin typeface="Arial" panose="020B0604020202020204" pitchFamily="34" charset="0"/>
                <a:cs typeface="Arial" panose="020B0604020202020204" pitchFamily="34" charset="0"/>
              </a:rPr>
              <a:t>Ook jonge reptielen gaan niet meteen eten nadat ze zijn uitgekomen dit kan ook een paar dagen duren. Sommige soorten reptielen gaan pas eten na hun eerste vervelling. Als je gaat voeren zorg dan dat ze de juiste hoeveelheid supplementen krijgen die ze nodig hebben zoals vitamine D3 en calcium. </a:t>
            </a:r>
          </a:p>
        </p:txBody>
      </p:sp>
    </p:spTree>
    <p:extLst>
      <p:ext uri="{BB962C8B-B14F-4D97-AF65-F5344CB8AC3E}">
        <p14:creationId xmlns:p14="http://schemas.microsoft.com/office/powerpoint/2010/main" val="29904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Instrumentarium en benodigdheden </a:t>
            </a:r>
            <a:endParaRPr lang="nl-NL" dirty="0"/>
          </a:p>
        </p:txBody>
      </p:sp>
      <p:sp>
        <p:nvSpPr>
          <p:cNvPr id="3" name="Tijdelijke aanduiding voor inhoud 2"/>
          <p:cNvSpPr>
            <a:spLocks noGrp="1"/>
          </p:cNvSpPr>
          <p:nvPr>
            <p:ph idx="1"/>
          </p:nvPr>
        </p:nvSpPr>
        <p:spPr/>
        <p:txBody>
          <a:bodyPr/>
          <a:lstStyle/>
          <a:p>
            <a:r>
              <a:rPr lang="nl-NL" dirty="0" smtClean="0"/>
              <a:t>Hupmiddelen </a:t>
            </a:r>
          </a:p>
          <a:p>
            <a:r>
              <a:rPr lang="nl-NL" dirty="0" smtClean="0"/>
              <a:t>complicaties </a:t>
            </a:r>
          </a:p>
          <a:p>
            <a:r>
              <a:rPr lang="nl-NL" dirty="0" smtClean="0"/>
              <a:t>Verschil in set per diersoort </a:t>
            </a:r>
          </a:p>
        </p:txBody>
      </p:sp>
    </p:spTree>
    <p:extLst>
      <p:ext uri="{BB962C8B-B14F-4D97-AF65-F5344CB8AC3E}">
        <p14:creationId xmlns:p14="http://schemas.microsoft.com/office/powerpoint/2010/main" val="1488459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61651-9FFB-4E9E-B3C8-EC051BB09AAC}"/>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a16="http://schemas.microsoft.com/office/drawing/2014/main" id="{EAE264B4-19E1-4D9C-B5F8-E66AD7F1024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20696015">
            <a:off x="895349" y="460375"/>
            <a:ext cx="3487293" cy="4351338"/>
          </a:xfrm>
        </p:spPr>
      </p:pic>
      <p:pic>
        <p:nvPicPr>
          <p:cNvPr id="7" name="Afbeelding 6">
            <a:extLst>
              <a:ext uri="{FF2B5EF4-FFF2-40B4-BE49-F238E27FC236}">
                <a16:creationId xmlns:a16="http://schemas.microsoft.com/office/drawing/2014/main" id="{ABDA26BA-30A5-48B0-9337-89A0979A1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7776">
            <a:off x="5724525" y="1562100"/>
            <a:ext cx="4514850" cy="4229100"/>
          </a:xfrm>
          <a:prstGeom prst="rect">
            <a:avLst/>
          </a:prstGeom>
        </p:spPr>
      </p:pic>
    </p:spTree>
    <p:extLst>
      <p:ext uri="{BB962C8B-B14F-4D97-AF65-F5344CB8AC3E}">
        <p14:creationId xmlns:p14="http://schemas.microsoft.com/office/powerpoint/2010/main" val="2985868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0F8F2-E4B3-4152-B06D-79A3CB3CDBD9}"/>
              </a:ext>
            </a:extLst>
          </p:cNvPr>
          <p:cNvSpPr>
            <a:spLocks noGrp="1"/>
          </p:cNvSpPr>
          <p:nvPr>
            <p:ph type="title"/>
          </p:nvPr>
        </p:nvSpPr>
        <p:spPr>
          <a:xfrm>
            <a:off x="838200" y="365126"/>
            <a:ext cx="10515600" cy="1130300"/>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Opfok van </a:t>
            </a:r>
            <a:r>
              <a:rPr lang="nl-NL" sz="3600" b="1" dirty="0" err="1">
                <a:solidFill>
                  <a:schemeClr val="bg1"/>
                </a:solidFill>
                <a:latin typeface="Arial" panose="020B0604020202020204" pitchFamily="34" charset="0"/>
                <a:cs typeface="Arial" panose="020B0604020202020204" pitchFamily="34" charset="0"/>
              </a:rPr>
              <a:t>amfibiëen</a:t>
            </a:r>
            <a:endParaRPr lang="nl-NL" sz="3600"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17D7A343-C24E-4D01-BC89-12062AC191B4}"/>
              </a:ext>
            </a:extLst>
          </p:cNvPr>
          <p:cNvSpPr>
            <a:spLocks noGrp="1"/>
          </p:cNvSpPr>
          <p:nvPr>
            <p:ph idx="1"/>
          </p:nvPr>
        </p:nvSpPr>
        <p:spPr>
          <a:xfrm>
            <a:off x="838200" y="1495426"/>
            <a:ext cx="10515600" cy="4681537"/>
          </a:xfrm>
        </p:spPr>
        <p:txBody>
          <a:bodyPr>
            <a:normAutofit/>
          </a:bodyPr>
          <a:lstStyle/>
          <a:p>
            <a:pPr marL="0" indent="0">
              <a:buNone/>
            </a:pPr>
            <a:r>
              <a:rPr lang="nl-NL" b="1" dirty="0">
                <a:solidFill>
                  <a:schemeClr val="bg1"/>
                </a:solidFill>
                <a:latin typeface="Arial" panose="020B0604020202020204" pitchFamily="34" charset="0"/>
                <a:cs typeface="Arial" panose="020B0604020202020204" pitchFamily="34" charset="0"/>
              </a:rPr>
              <a:t>Salamanders &gt;  </a:t>
            </a:r>
            <a:r>
              <a:rPr lang="nl-NL" dirty="0">
                <a:solidFill>
                  <a:schemeClr val="bg1"/>
                </a:solidFill>
                <a:latin typeface="Arial" panose="020B0604020202020204" pitchFamily="34" charset="0"/>
                <a:cs typeface="Arial" panose="020B0604020202020204" pitchFamily="34" charset="0"/>
              </a:rPr>
              <a:t>Salamanders zijn carnivoren (vleeseters) zowel de jongen als de ouderdieren. De jongen blijven na uitkomst een paar dagen stil op de grond liggen. Zowel salamanders, kikkers en padden krijgen een soort gedaanteverwisseling. Hierbij veranderen ze van vorm, structuur en gaat hun kieuwademhaling over in longademhaling.</a:t>
            </a:r>
          </a:p>
          <a:p>
            <a:pPr marL="0" indent="0">
              <a:buNone/>
            </a:pPr>
            <a:r>
              <a:rPr lang="nl-NL" dirty="0">
                <a:solidFill>
                  <a:schemeClr val="bg1"/>
                </a:solidFill>
                <a:latin typeface="Arial" panose="020B0604020202020204" pitchFamily="34" charset="0"/>
                <a:cs typeface="Arial" panose="020B0604020202020204" pitchFamily="34" charset="0"/>
              </a:rPr>
              <a:t>Na de gedaanteverwisseling neemt de behoeft aan calcium toe het is daarom ook belangrijk om dan calcium te geven. Dit kun je bijvoorbeeld doen door een stukje sepia in het water te leggen. Zorg ook voor landgedeeltes en niet alleen water dit is omdat ze op longademhaling verder gaan en zo voorkom je dat ze verdrinken. </a:t>
            </a:r>
          </a:p>
        </p:txBody>
      </p:sp>
    </p:spTree>
    <p:extLst>
      <p:ext uri="{BB962C8B-B14F-4D97-AF65-F5344CB8AC3E}">
        <p14:creationId xmlns:p14="http://schemas.microsoft.com/office/powerpoint/2010/main" val="79341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CC379-1851-4D83-A672-79ACBC33A549}"/>
              </a:ext>
            </a:extLst>
          </p:cNvPr>
          <p:cNvSpPr>
            <a:spLocks noGrp="1"/>
          </p:cNvSpPr>
          <p:nvPr>
            <p:ph type="title"/>
          </p:nvPr>
        </p:nvSpPr>
        <p:spPr>
          <a:xfrm>
            <a:off x="838200" y="365125"/>
            <a:ext cx="10515600" cy="968375"/>
          </a:xfrm>
        </p:spPr>
        <p:txBody>
          <a:bodyPr>
            <a:normAutofit/>
          </a:bodyPr>
          <a:lstStyle/>
          <a:p>
            <a:r>
              <a:rPr lang="nl-NL" sz="3600" b="1" dirty="0">
                <a:solidFill>
                  <a:schemeClr val="bg1"/>
                </a:solidFill>
                <a:latin typeface="Arial" panose="020B0604020202020204" pitchFamily="34" charset="0"/>
                <a:cs typeface="Arial" panose="020B0604020202020204" pitchFamily="34" charset="0"/>
              </a:rPr>
              <a:t>Opfok van </a:t>
            </a:r>
            <a:r>
              <a:rPr lang="nl-NL" sz="3600" b="1" dirty="0" err="1">
                <a:solidFill>
                  <a:schemeClr val="bg1"/>
                </a:solidFill>
                <a:latin typeface="Arial" panose="020B0604020202020204" pitchFamily="34" charset="0"/>
                <a:cs typeface="Arial" panose="020B0604020202020204" pitchFamily="34" charset="0"/>
              </a:rPr>
              <a:t>amfibiëen</a:t>
            </a:r>
            <a:endParaRPr lang="nl-NL" sz="3600"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03EB8459-B645-474F-BA32-9214F7F39091}"/>
              </a:ext>
            </a:extLst>
          </p:cNvPr>
          <p:cNvSpPr>
            <a:spLocks noGrp="1"/>
          </p:cNvSpPr>
          <p:nvPr>
            <p:ph idx="1"/>
          </p:nvPr>
        </p:nvSpPr>
        <p:spPr>
          <a:xfrm>
            <a:off x="838200" y="1504950"/>
            <a:ext cx="10515600" cy="4672013"/>
          </a:xfrm>
        </p:spPr>
        <p:txBody>
          <a:bodyPr/>
          <a:lstStyle/>
          <a:p>
            <a:pPr marL="0" indent="0">
              <a:buNone/>
            </a:pPr>
            <a:r>
              <a:rPr lang="nl-NL" b="1" dirty="0">
                <a:solidFill>
                  <a:schemeClr val="bg1"/>
                </a:solidFill>
                <a:latin typeface="Arial" panose="020B0604020202020204" pitchFamily="34" charset="0"/>
                <a:cs typeface="Arial" panose="020B0604020202020204" pitchFamily="34" charset="0"/>
              </a:rPr>
              <a:t>Kikkers en padden &gt; </a:t>
            </a:r>
            <a:r>
              <a:rPr lang="nl-NL" dirty="0">
                <a:solidFill>
                  <a:schemeClr val="bg1"/>
                </a:solidFill>
                <a:latin typeface="Arial" panose="020B0604020202020204" pitchFamily="34" charset="0"/>
                <a:cs typeface="Arial" panose="020B0604020202020204" pitchFamily="34" charset="0"/>
              </a:rPr>
              <a:t>De meeste jongen van kikkers en padden zijn omnivoren (alleseters). Een paar dagen nadat ze zijn uitgekomen beginnen de jongen met eten. Dit is na 3 tot 4 dagen. </a:t>
            </a:r>
          </a:p>
          <a:p>
            <a:pPr marL="0" indent="0">
              <a:buNone/>
            </a:pPr>
            <a:r>
              <a:rPr lang="nl-NL" dirty="0">
                <a:solidFill>
                  <a:schemeClr val="bg1"/>
                </a:solidFill>
                <a:latin typeface="Arial" panose="020B0604020202020204" pitchFamily="34" charset="0"/>
                <a:cs typeface="Arial" panose="020B0604020202020204" pitchFamily="34" charset="0"/>
              </a:rPr>
              <a:t>De jongen kunnen samen geplaats worden. Het is wel verstandig om de grotere en de kleinere apart te houden om te voorkomen dat ze elkaar gaan opeten. Dit geld ook voor de jongen van salamanders. </a:t>
            </a:r>
          </a:p>
          <a:p>
            <a:pPr marL="0" indent="0">
              <a:buNone/>
            </a:pPr>
            <a:r>
              <a:rPr lang="nl-NL" dirty="0">
                <a:solidFill>
                  <a:schemeClr val="bg1"/>
                </a:solidFill>
                <a:latin typeface="Arial" panose="020B0604020202020204" pitchFamily="34" charset="0"/>
                <a:cs typeface="Arial" panose="020B0604020202020204" pitchFamily="34" charset="0"/>
              </a:rPr>
              <a:t>Jongen van pijlgifkikkers kunnen niet bij elkaar worden gehouden.</a:t>
            </a:r>
          </a:p>
        </p:txBody>
      </p:sp>
    </p:spTree>
    <p:extLst>
      <p:ext uri="{BB962C8B-B14F-4D97-AF65-F5344CB8AC3E}">
        <p14:creationId xmlns:p14="http://schemas.microsoft.com/office/powerpoint/2010/main" val="2477094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4B197-7755-427E-B149-DE74402EBB4D}"/>
              </a:ext>
            </a:extLst>
          </p:cNvPr>
          <p:cNvSpPr>
            <a:spLocks noGrp="1"/>
          </p:cNvSpPr>
          <p:nvPr>
            <p:ph type="title"/>
          </p:nvPr>
        </p:nvSpPr>
        <p:spPr>
          <a:xfrm>
            <a:off x="838200" y="365126"/>
            <a:ext cx="10515600" cy="1111250"/>
          </a:xfrm>
        </p:spPr>
        <p:txBody>
          <a:bodyPr>
            <a:normAutofit/>
          </a:bodyPr>
          <a:lstStyle/>
          <a:p>
            <a:endParaRPr lang="nl-NL" sz="3600"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extLst>
              <a:ext uri="{FF2B5EF4-FFF2-40B4-BE49-F238E27FC236}">
                <a16:creationId xmlns:a16="http://schemas.microsoft.com/office/drawing/2014/main" id="{DE916931-BD61-43ED-B43B-DEE85727FC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075" y="9525"/>
            <a:ext cx="4352925" cy="3017920"/>
          </a:xfrm>
        </p:spPr>
      </p:pic>
      <p:pic>
        <p:nvPicPr>
          <p:cNvPr id="7" name="Afbeelding 6">
            <a:extLst>
              <a:ext uri="{FF2B5EF4-FFF2-40B4-BE49-F238E27FC236}">
                <a16:creationId xmlns:a16="http://schemas.microsoft.com/office/drawing/2014/main" id="{BB45261B-DE39-42B1-9752-78722A6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7707">
            <a:off x="7555509" y="530858"/>
            <a:ext cx="4044949" cy="4044949"/>
          </a:xfrm>
          <a:prstGeom prst="rect">
            <a:avLst/>
          </a:prstGeom>
        </p:spPr>
      </p:pic>
      <p:pic>
        <p:nvPicPr>
          <p:cNvPr id="9" name="Afbeelding 8">
            <a:extLst>
              <a:ext uri="{FF2B5EF4-FFF2-40B4-BE49-F238E27FC236}">
                <a16:creationId xmlns:a16="http://schemas.microsoft.com/office/drawing/2014/main" id="{C9783B3D-71B3-47C1-AA14-4E58818E7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3002">
            <a:off x="1322696" y="3478666"/>
            <a:ext cx="3965051" cy="2973788"/>
          </a:xfrm>
          <a:prstGeom prst="rect">
            <a:avLst/>
          </a:prstGeom>
        </p:spPr>
      </p:pic>
    </p:spTree>
    <p:extLst>
      <p:ext uri="{BB962C8B-B14F-4D97-AF65-F5344CB8AC3E}">
        <p14:creationId xmlns:p14="http://schemas.microsoft.com/office/powerpoint/2010/main" val="3437549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4.6 en 4.7??</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62620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Veiligheid </a:t>
            </a:r>
            <a:endParaRPr lang="nl-NL" dirty="0"/>
          </a:p>
        </p:txBody>
      </p:sp>
      <p:sp>
        <p:nvSpPr>
          <p:cNvPr id="3" name="Tijdelijke aanduiding voor inhoud 2"/>
          <p:cNvSpPr>
            <a:spLocks noGrp="1"/>
          </p:cNvSpPr>
          <p:nvPr>
            <p:ph idx="1"/>
          </p:nvPr>
        </p:nvSpPr>
        <p:spPr/>
        <p:txBody>
          <a:bodyPr/>
          <a:lstStyle/>
          <a:p>
            <a:r>
              <a:rPr lang="nl-NL" dirty="0" smtClean="0"/>
              <a:t>Gedrag verandering </a:t>
            </a:r>
          </a:p>
          <a:p>
            <a:r>
              <a:rPr lang="nl-NL" dirty="0" smtClean="0"/>
              <a:t>Agressief </a:t>
            </a:r>
          </a:p>
          <a:p>
            <a:r>
              <a:rPr lang="nl-NL" dirty="0" smtClean="0"/>
              <a:t>Waakzaam rond geboorte</a:t>
            </a:r>
          </a:p>
          <a:p>
            <a:r>
              <a:rPr lang="nl-NL" dirty="0" smtClean="0"/>
              <a:t>Verwonden of doden </a:t>
            </a:r>
          </a:p>
        </p:txBody>
      </p:sp>
    </p:spTree>
    <p:extLst>
      <p:ext uri="{BB962C8B-B14F-4D97-AF65-F5344CB8AC3E}">
        <p14:creationId xmlns:p14="http://schemas.microsoft.com/office/powerpoint/2010/main" val="30092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a:buNone/>
            </a:pPr>
            <a:r>
              <a:rPr lang="nl-NL" sz="4400" dirty="0"/>
              <a:t>3.3 begeleiden van de geboorte </a:t>
            </a:r>
          </a:p>
        </p:txBody>
      </p:sp>
    </p:spTree>
    <p:extLst>
      <p:ext uri="{BB962C8B-B14F-4D97-AF65-F5344CB8AC3E}">
        <p14:creationId xmlns:p14="http://schemas.microsoft.com/office/powerpoint/2010/main" val="255383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Toezicht houden  </a:t>
            </a:r>
            <a:endParaRPr lang="nl-NL" dirty="0"/>
          </a:p>
        </p:txBody>
      </p:sp>
      <p:sp>
        <p:nvSpPr>
          <p:cNvPr id="3" name="Tijdelijke aanduiding voor inhoud 2"/>
          <p:cNvSpPr>
            <a:spLocks noGrp="1"/>
          </p:cNvSpPr>
          <p:nvPr>
            <p:ph idx="1"/>
          </p:nvPr>
        </p:nvSpPr>
        <p:spPr/>
        <p:txBody>
          <a:bodyPr/>
          <a:lstStyle/>
          <a:p>
            <a:r>
              <a:rPr lang="nl-NL" dirty="0" smtClean="0"/>
              <a:t>Veranderingen </a:t>
            </a:r>
          </a:p>
          <a:p>
            <a:r>
              <a:rPr lang="nl-NL" dirty="0" smtClean="0"/>
              <a:t>Ingrijpen </a:t>
            </a:r>
          </a:p>
          <a:p>
            <a:r>
              <a:rPr lang="nl-NL" dirty="0" smtClean="0"/>
              <a:t>Aandacht vragen </a:t>
            </a:r>
          </a:p>
          <a:p>
            <a:r>
              <a:rPr lang="nl-NL" dirty="0" smtClean="0"/>
              <a:t>Nazorg</a:t>
            </a:r>
          </a:p>
          <a:p>
            <a:r>
              <a:rPr lang="nl-NL" dirty="0" smtClean="0"/>
              <a:t>Rustig en geduldig blijven </a:t>
            </a:r>
          </a:p>
          <a:p>
            <a:r>
              <a:rPr lang="nl-NL" dirty="0" smtClean="0"/>
              <a:t>Belangrijke dingen opschrijven </a:t>
            </a:r>
          </a:p>
          <a:p>
            <a:endParaRPr lang="nl-NL" dirty="0"/>
          </a:p>
        </p:txBody>
      </p:sp>
    </p:spTree>
    <p:extLst>
      <p:ext uri="{BB962C8B-B14F-4D97-AF65-F5344CB8AC3E}">
        <p14:creationId xmlns:p14="http://schemas.microsoft.com/office/powerpoint/2010/main" val="345074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hond en kat 	</a:t>
            </a:r>
            <a:endParaRPr lang="nl-NL" dirty="0"/>
          </a:p>
        </p:txBody>
      </p:sp>
      <p:sp>
        <p:nvSpPr>
          <p:cNvPr id="3" name="Tijdelijke aanduiding voor inhoud 2"/>
          <p:cNvSpPr>
            <a:spLocks noGrp="1"/>
          </p:cNvSpPr>
          <p:nvPr>
            <p:ph idx="1"/>
          </p:nvPr>
        </p:nvSpPr>
        <p:spPr/>
        <p:txBody>
          <a:bodyPr/>
          <a:lstStyle/>
          <a:p>
            <a:r>
              <a:rPr lang="nl-NL" dirty="0" smtClean="0"/>
              <a:t>Tempratuur </a:t>
            </a:r>
          </a:p>
          <a:p>
            <a:r>
              <a:rPr lang="nl-NL" dirty="0" smtClean="0"/>
              <a:t>56</a:t>
            </a:r>
            <a:r>
              <a:rPr lang="nl-NL" baseline="30000" dirty="0" smtClean="0"/>
              <a:t>e</a:t>
            </a:r>
            <a:r>
              <a:rPr lang="nl-NL" dirty="0" smtClean="0"/>
              <a:t> dag van dracht </a:t>
            </a:r>
          </a:p>
          <a:p>
            <a:r>
              <a:rPr lang="nl-NL" dirty="0" smtClean="0"/>
              <a:t>2x daags</a:t>
            </a:r>
          </a:p>
          <a:p>
            <a:r>
              <a:rPr lang="nl-NL" dirty="0" smtClean="0"/>
              <a:t>Ontsluitingsfase </a:t>
            </a:r>
          </a:p>
          <a:p>
            <a:r>
              <a:rPr lang="nl-NL" dirty="0" smtClean="0"/>
              <a:t>Uitdrijvingsfase </a:t>
            </a:r>
          </a:p>
          <a:p>
            <a:endParaRPr lang="nl-NL" dirty="0"/>
          </a:p>
        </p:txBody>
      </p:sp>
    </p:spTree>
    <p:extLst>
      <p:ext uri="{BB962C8B-B14F-4D97-AF65-F5344CB8AC3E}">
        <p14:creationId xmlns:p14="http://schemas.microsoft.com/office/powerpoint/2010/main" val="621216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Konijn, cavia en hamster </a:t>
            </a:r>
            <a:endParaRPr lang="nl-NL" dirty="0"/>
          </a:p>
        </p:txBody>
      </p:sp>
      <p:sp>
        <p:nvSpPr>
          <p:cNvPr id="3" name="Tijdelijke aanduiding voor inhoud 2"/>
          <p:cNvSpPr>
            <a:spLocks noGrp="1"/>
          </p:cNvSpPr>
          <p:nvPr>
            <p:ph idx="1"/>
          </p:nvPr>
        </p:nvSpPr>
        <p:spPr/>
        <p:txBody>
          <a:bodyPr/>
          <a:lstStyle/>
          <a:p>
            <a:r>
              <a:rPr lang="nl-NL" dirty="0" smtClean="0"/>
              <a:t>Waarnemen geboorte </a:t>
            </a:r>
          </a:p>
          <a:p>
            <a:r>
              <a:rPr lang="nl-NL" dirty="0" smtClean="0"/>
              <a:t>Wol plukken</a:t>
            </a:r>
          </a:p>
          <a:p>
            <a:r>
              <a:rPr lang="nl-NL" dirty="0" smtClean="0"/>
              <a:t>Verslapte bekkenbanden </a:t>
            </a:r>
          </a:p>
          <a:p>
            <a:r>
              <a:rPr lang="nl-NL" dirty="0" smtClean="0"/>
              <a:t>S'nachts</a:t>
            </a:r>
          </a:p>
          <a:p>
            <a:r>
              <a:rPr lang="nl-NL" dirty="0" smtClean="0"/>
              <a:t>Zelden problemen </a:t>
            </a:r>
          </a:p>
          <a:p>
            <a:r>
              <a:rPr lang="nl-NL" dirty="0" smtClean="0"/>
              <a:t>Dierenarts hulp </a:t>
            </a:r>
          </a:p>
          <a:p>
            <a:r>
              <a:rPr lang="nl-NL" dirty="0" smtClean="0"/>
              <a:t> </a:t>
            </a:r>
          </a:p>
          <a:p>
            <a:endParaRPr lang="nl-NL" dirty="0"/>
          </a:p>
        </p:txBody>
      </p:sp>
    </p:spTree>
    <p:extLst>
      <p:ext uri="{BB962C8B-B14F-4D97-AF65-F5344CB8AC3E}">
        <p14:creationId xmlns:p14="http://schemas.microsoft.com/office/powerpoint/2010/main" val="82902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313</TotalTime>
  <Words>1567</Words>
  <Application>Microsoft Office PowerPoint</Application>
  <PresentationFormat>Breedbeeld</PresentationFormat>
  <Paragraphs>211</Paragraphs>
  <Slides>44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44</vt:i4>
      </vt:variant>
    </vt:vector>
  </HeadingPairs>
  <TitlesOfParts>
    <vt:vector size="49" baseType="lpstr">
      <vt:lpstr>Arial</vt:lpstr>
      <vt:lpstr>Bell MT</vt:lpstr>
      <vt:lpstr>Trebuchet MS</vt:lpstr>
      <vt:lpstr>Wingdings 3</vt:lpstr>
      <vt:lpstr>Facet</vt:lpstr>
      <vt:lpstr>3.2 voorbereidingen vlak voor de geboorte </vt:lpstr>
      <vt:lpstr>Stress voorkomen </vt:lpstr>
      <vt:lpstr>Hygiëne </vt:lpstr>
      <vt:lpstr>Instrumentarium en benodigdheden </vt:lpstr>
      <vt:lpstr>Veiligheid </vt:lpstr>
      <vt:lpstr>PowerPoint-presentatie</vt:lpstr>
      <vt:lpstr>Toezicht houden  </vt:lpstr>
      <vt:lpstr>hond en kat  </vt:lpstr>
      <vt:lpstr>Konijn, cavia en hamster </vt:lpstr>
      <vt:lpstr>Nazorg moederdier na de geboorte </vt:lpstr>
      <vt:lpstr>Nazorg jongen na geboorte </vt:lpstr>
      <vt:lpstr>Oorzaken van het niet vlotten van de geboorte</vt:lpstr>
      <vt:lpstr>Oorzaken van het niet vlotten van de geboorte</vt:lpstr>
      <vt:lpstr>Afwijkingen na de geboorte</vt:lpstr>
      <vt:lpstr>Afwijkende liggingen</vt:lpstr>
      <vt:lpstr>Uitkomstprocces vogels</vt:lpstr>
      <vt:lpstr>Uitkomstprocces Vissen amfibieën en reptielen</vt:lpstr>
      <vt:lpstr>4.2</vt:lpstr>
      <vt:lpstr>4.3 ( pups en kittens )</vt:lpstr>
      <vt:lpstr>Enting schema puppy</vt:lpstr>
      <vt:lpstr>Enting schema kat</vt:lpstr>
      <vt:lpstr>4.3</vt:lpstr>
      <vt:lpstr>Schema gewicht hond &amp; kat</vt:lpstr>
      <vt:lpstr>4.3</vt:lpstr>
      <vt:lpstr>4.4 konijn</vt:lpstr>
      <vt:lpstr>4.4 cavia</vt:lpstr>
      <vt:lpstr>4.4 hamster</vt:lpstr>
      <vt:lpstr>4.5</vt:lpstr>
      <vt:lpstr>5.8</vt:lpstr>
      <vt:lpstr>4.4 4.5 en 4.8??</vt:lpstr>
      <vt:lpstr>4.6 &amp; 4.7 Opfok van vogels, vissen, amfibiëen en reptielen</vt:lpstr>
      <vt:lpstr> </vt:lpstr>
      <vt:lpstr>Kunstmatige opfok</vt:lpstr>
      <vt:lpstr>Identificatie en resgistratie</vt:lpstr>
      <vt:lpstr>Verplichte vaccinaties</vt:lpstr>
      <vt:lpstr>Opfok van vissen</vt:lpstr>
      <vt:lpstr>Voeren van jonge vissen</vt:lpstr>
      <vt:lpstr>PowerPoint-presentatie</vt:lpstr>
      <vt:lpstr>Opfok van reptielen</vt:lpstr>
      <vt:lpstr>PowerPoint-presentatie</vt:lpstr>
      <vt:lpstr>Opfok van amfibiëen</vt:lpstr>
      <vt:lpstr>Opfok van amfibiëen</vt:lpstr>
      <vt:lpstr>PowerPoint-presentatie</vt:lpstr>
      <vt:lpstr>4.6 en 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dc:title>
  <dc:creator>anne kollee</dc:creator>
  <cp:lastModifiedBy>Helanie Aalders</cp:lastModifiedBy>
  <cp:revision>10</cp:revision>
  <dcterms:created xsi:type="dcterms:W3CDTF">2018-01-25T10:26:33Z</dcterms:created>
  <dcterms:modified xsi:type="dcterms:W3CDTF">2018-02-01T13:49:48Z</dcterms:modified>
</cp:coreProperties>
</file>